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444" y="290131"/>
            <a:ext cx="830111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21462"/>
            <a:ext cx="9144000" cy="236854"/>
          </a:xfrm>
          <a:custGeom>
            <a:avLst/>
            <a:gdLst/>
            <a:ahLst/>
            <a:cxnLst/>
            <a:rect l="l" t="t" r="r" b="b"/>
            <a:pathLst>
              <a:path w="9144000" h="236854">
                <a:moveTo>
                  <a:pt x="9144000" y="0"/>
                </a:moveTo>
                <a:lnTo>
                  <a:pt x="0" y="0"/>
                </a:lnTo>
                <a:lnTo>
                  <a:pt x="0" y="236537"/>
                </a:lnTo>
                <a:lnTo>
                  <a:pt x="9144000" y="23653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21600" y="6623049"/>
            <a:ext cx="1422400" cy="234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476" y="258381"/>
            <a:ext cx="868704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729" y="1949132"/>
            <a:ext cx="8130540" cy="331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1602" y="6664107"/>
            <a:ext cx="397510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26766" y="6668868"/>
            <a:ext cx="18922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295400"/>
            <a:ext cx="66909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3655">
              <a:lnSpc>
                <a:spcPct val="100000"/>
              </a:lnSpc>
              <a:spcBef>
                <a:spcPts val="100"/>
              </a:spcBef>
              <a:tabLst>
                <a:tab pos="1424940" algn="l"/>
              </a:tabLst>
            </a:pPr>
            <a:r>
              <a:rPr sz="8000" dirty="0">
                <a:solidFill>
                  <a:srgbClr val="808080"/>
                </a:solidFill>
                <a:latin typeface="Arial"/>
                <a:cs typeface="Arial"/>
              </a:rPr>
              <a:t>La	divisione  </a:t>
            </a:r>
            <a:r>
              <a:rPr sz="8000" spc="-5" dirty="0">
                <a:solidFill>
                  <a:srgbClr val="808080"/>
                </a:solidFill>
                <a:latin typeface="Arial"/>
                <a:cs typeface="Arial"/>
              </a:rPr>
              <a:t>cellulare</a:t>
            </a:r>
            <a:r>
              <a:rPr sz="8000" spc="-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8000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8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85215" algn="l"/>
              </a:tabLst>
            </a:pPr>
            <a:r>
              <a:rPr sz="8000" dirty="0">
                <a:solidFill>
                  <a:srgbClr val="808080"/>
                </a:solidFill>
                <a:latin typeface="Arial"/>
                <a:cs typeface="Arial"/>
              </a:rPr>
              <a:t>la	</a:t>
            </a:r>
            <a:r>
              <a:rPr sz="8000" spc="-5" dirty="0">
                <a:solidFill>
                  <a:srgbClr val="808080"/>
                </a:solidFill>
                <a:latin typeface="Arial"/>
                <a:cs typeface="Arial"/>
              </a:rPr>
              <a:t>riproduzione</a:t>
            </a:r>
            <a:endParaRPr sz="8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486981"/>
            <a:ext cx="6576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175000" algn="l"/>
                <a:tab pos="3711575" algn="l"/>
              </a:tabLst>
            </a:pPr>
            <a:r>
              <a:rPr dirty="0"/>
              <a:t>5.</a:t>
            </a:r>
            <a:r>
              <a:rPr spc="-5" dirty="0"/>
              <a:t> </a:t>
            </a:r>
            <a:r>
              <a:rPr dirty="0"/>
              <a:t>La	</a:t>
            </a:r>
            <a:r>
              <a:rPr spc="-5" dirty="0"/>
              <a:t>mitosi</a:t>
            </a:r>
            <a:r>
              <a:rPr spc="10" dirty="0"/>
              <a:t> </a:t>
            </a:r>
            <a:r>
              <a:rPr dirty="0"/>
              <a:t>e	la	</a:t>
            </a:r>
            <a:r>
              <a:rPr spc="-5" dirty="0"/>
              <a:t>citodieresi</a:t>
            </a:r>
            <a:r>
              <a:rPr spc="-40" dirty="0"/>
              <a:t> </a:t>
            </a:r>
            <a:r>
              <a:rPr spc="-5" dirty="0"/>
              <a:t>/1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590" y="4974907"/>
            <a:ext cx="8225790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spc="-5" dirty="0">
                <a:latin typeface="Arial"/>
                <a:cs typeface="Arial"/>
              </a:rPr>
              <a:t>Durante </a:t>
            </a:r>
            <a:r>
              <a:rPr sz="240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mitosi, </a:t>
            </a:r>
            <a:r>
              <a:rPr sz="2400" dirty="0">
                <a:latin typeface="Arial"/>
                <a:cs typeface="Arial"/>
              </a:rPr>
              <a:t>con </a:t>
            </a:r>
            <a:r>
              <a:rPr sz="2400" spc="-5" dirty="0">
                <a:latin typeface="Arial"/>
                <a:cs typeface="Arial"/>
              </a:rPr>
              <a:t>l’aiuto </a:t>
            </a:r>
            <a:r>
              <a:rPr sz="2400" dirty="0">
                <a:latin typeface="Arial"/>
                <a:cs typeface="Arial"/>
              </a:rPr>
              <a:t>delle </a:t>
            </a:r>
            <a:r>
              <a:rPr sz="2400" spc="-5" dirty="0">
                <a:latin typeface="Arial"/>
                <a:cs typeface="Arial"/>
              </a:rPr>
              <a:t>fibre </a:t>
            </a:r>
            <a:r>
              <a:rPr sz="240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fuso, </a:t>
            </a:r>
            <a:r>
              <a:rPr sz="2400" dirty="0">
                <a:latin typeface="Arial"/>
                <a:cs typeface="Arial"/>
              </a:rPr>
              <a:t>i cromosomi  </a:t>
            </a:r>
            <a:r>
              <a:rPr sz="2400" spc="-5" dirty="0">
                <a:latin typeface="Arial"/>
                <a:cs typeface="Arial"/>
              </a:rPr>
              <a:t>spiralizzati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compatti </a:t>
            </a:r>
            <a:r>
              <a:rPr sz="2400" dirty="0">
                <a:latin typeface="Arial"/>
                <a:cs typeface="Arial"/>
              </a:rPr>
              <a:t>si allineano sul piano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equatoriale.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04" y="1916112"/>
            <a:ext cx="8892608" cy="263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974907"/>
            <a:ext cx="8616315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spc="-5" dirty="0">
                <a:latin typeface="Arial"/>
                <a:cs typeface="Arial"/>
              </a:rPr>
              <a:t>In seguito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cromatidi fratelli </a:t>
            </a:r>
            <a:r>
              <a:rPr sz="2400" dirty="0">
                <a:latin typeface="Arial"/>
                <a:cs typeface="Arial"/>
              </a:rPr>
              <a:t>si separano e si producono due  nuclei che </a:t>
            </a:r>
            <a:r>
              <a:rPr sz="2400" spc="-5" dirty="0">
                <a:latin typeface="Arial"/>
                <a:cs typeface="Arial"/>
              </a:rPr>
              <a:t>contengono </a:t>
            </a:r>
            <a:r>
              <a:rPr sz="2400" dirty="0">
                <a:latin typeface="Arial"/>
                <a:cs typeface="Arial"/>
              </a:rPr>
              <a:t>gli </a:t>
            </a:r>
            <a:r>
              <a:rPr sz="2400" spc="-5" dirty="0">
                <a:latin typeface="Arial"/>
                <a:cs typeface="Arial"/>
              </a:rPr>
              <a:t>stessi </a:t>
            </a:r>
            <a:r>
              <a:rPr sz="2400" dirty="0">
                <a:latin typeface="Arial"/>
                <a:cs typeface="Arial"/>
              </a:rPr>
              <a:t>cromosomi della cellula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812" y="1989137"/>
            <a:ext cx="8775543" cy="2872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869" y="486981"/>
            <a:ext cx="6576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175000" algn="l"/>
                <a:tab pos="3711575" algn="l"/>
              </a:tabLst>
            </a:pPr>
            <a:r>
              <a:rPr dirty="0"/>
              <a:t>5.</a:t>
            </a:r>
            <a:r>
              <a:rPr spc="-5" dirty="0"/>
              <a:t> </a:t>
            </a:r>
            <a:r>
              <a:rPr dirty="0"/>
              <a:t>La	</a:t>
            </a:r>
            <a:r>
              <a:rPr spc="-5" dirty="0"/>
              <a:t>mitosi</a:t>
            </a:r>
            <a:r>
              <a:rPr spc="10" dirty="0"/>
              <a:t> </a:t>
            </a:r>
            <a:r>
              <a:rPr dirty="0"/>
              <a:t>e	la	</a:t>
            </a:r>
            <a:r>
              <a:rPr spc="-5" dirty="0"/>
              <a:t>citodieresi</a:t>
            </a:r>
            <a:r>
              <a:rPr spc="-40" dirty="0"/>
              <a:t> </a:t>
            </a:r>
            <a:r>
              <a:rPr spc="-5" dirty="0"/>
              <a:t>/2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65" y="4851082"/>
            <a:ext cx="861631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citodieresi </a:t>
            </a:r>
            <a:r>
              <a:rPr sz="2400" dirty="0">
                <a:latin typeface="Arial"/>
                <a:cs typeface="Arial"/>
              </a:rPr>
              <a:t>è la suddivisione del </a:t>
            </a:r>
            <a:r>
              <a:rPr sz="2400" spc="-5" dirty="0">
                <a:latin typeface="Arial"/>
                <a:cs typeface="Arial"/>
              </a:rPr>
              <a:t>citoplasma </a:t>
            </a:r>
            <a:r>
              <a:rPr sz="2400" dirty="0">
                <a:latin typeface="Arial"/>
                <a:cs typeface="Arial"/>
              </a:rPr>
              <a:t>nelle due cellule  </a:t>
            </a:r>
            <a:r>
              <a:rPr sz="2400" spc="-5" dirty="0">
                <a:latin typeface="Arial"/>
                <a:cs typeface="Arial"/>
              </a:rPr>
              <a:t>figlie. </a:t>
            </a:r>
            <a:r>
              <a:rPr sz="2400" dirty="0">
                <a:latin typeface="Arial"/>
                <a:cs typeface="Arial"/>
              </a:rPr>
              <a:t>Nelle cellule animali avviene per invaginazione della  membrana; in quelle </a:t>
            </a:r>
            <a:r>
              <a:rPr sz="2400" spc="-5" dirty="0">
                <a:latin typeface="Arial"/>
                <a:cs typeface="Arial"/>
              </a:rPr>
              <a:t>vegetali </a:t>
            </a:r>
            <a:r>
              <a:rPr sz="2400" dirty="0">
                <a:latin typeface="Arial"/>
                <a:cs typeface="Arial"/>
              </a:rPr>
              <a:t>procede dal </a:t>
            </a:r>
            <a:r>
              <a:rPr sz="2400" spc="-5" dirty="0">
                <a:latin typeface="Arial"/>
                <a:cs typeface="Arial"/>
              </a:rPr>
              <a:t>centro </a:t>
            </a:r>
            <a:r>
              <a:rPr sz="2400" dirty="0">
                <a:latin typeface="Arial"/>
                <a:cs typeface="Arial"/>
              </a:rPr>
              <a:t>della cellula  verso la</a:t>
            </a:r>
            <a:r>
              <a:rPr sz="2400" spc="-5" dirty="0">
                <a:latin typeface="Arial"/>
                <a:cs typeface="Arial"/>
              </a:rPr>
              <a:t> periferia.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869" y="486981"/>
            <a:ext cx="6576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175000" algn="l"/>
                <a:tab pos="3711575" algn="l"/>
              </a:tabLst>
            </a:pPr>
            <a:r>
              <a:rPr dirty="0"/>
              <a:t>5.</a:t>
            </a:r>
            <a:r>
              <a:rPr spc="-5" dirty="0"/>
              <a:t> </a:t>
            </a:r>
            <a:r>
              <a:rPr dirty="0"/>
              <a:t>La	</a:t>
            </a:r>
            <a:r>
              <a:rPr spc="-5" dirty="0"/>
              <a:t>mitosi</a:t>
            </a:r>
            <a:r>
              <a:rPr spc="10" dirty="0"/>
              <a:t> </a:t>
            </a:r>
            <a:r>
              <a:rPr dirty="0"/>
              <a:t>e	la	</a:t>
            </a:r>
            <a:r>
              <a:rPr spc="-5" dirty="0"/>
              <a:t>citodieresi</a:t>
            </a:r>
            <a:r>
              <a:rPr spc="-40" dirty="0"/>
              <a:t> </a:t>
            </a:r>
            <a:r>
              <a:rPr spc="-5" dirty="0"/>
              <a:t>/3</a:t>
            </a:r>
          </a:p>
        </p:txBody>
      </p:sp>
      <p:sp>
        <p:nvSpPr>
          <p:cNvPr id="4" name="object 4"/>
          <p:cNvSpPr/>
          <p:nvPr/>
        </p:nvSpPr>
        <p:spPr>
          <a:xfrm>
            <a:off x="484187" y="1344612"/>
            <a:ext cx="8175625" cy="323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410781"/>
            <a:ext cx="5730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175635" algn="l"/>
                <a:tab pos="4390390" algn="l"/>
              </a:tabLst>
            </a:pPr>
            <a:r>
              <a:rPr dirty="0"/>
              <a:t>6.</a:t>
            </a:r>
            <a:r>
              <a:rPr spc="-5" dirty="0"/>
              <a:t> </a:t>
            </a:r>
            <a:r>
              <a:rPr dirty="0"/>
              <a:t>Le	</a:t>
            </a:r>
            <a:r>
              <a:rPr spc="-5" dirty="0"/>
              <a:t>f</a:t>
            </a:r>
            <a:r>
              <a:rPr dirty="0"/>
              <a:t>unzioni	della	mi</a:t>
            </a:r>
            <a:r>
              <a:rPr spc="-5" dirty="0"/>
              <a:t>t</a:t>
            </a:r>
            <a:r>
              <a:rPr dirty="0"/>
              <a:t>osi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077" y="4484370"/>
            <a:ext cx="8326120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mitosi </a:t>
            </a:r>
            <a:r>
              <a:rPr sz="2400" dirty="0">
                <a:latin typeface="Arial"/>
                <a:cs typeface="Arial"/>
              </a:rPr>
              <a:t>nel corpo umano serve per la </a:t>
            </a:r>
            <a:r>
              <a:rPr sz="2400" spc="-5" dirty="0">
                <a:latin typeface="Arial"/>
                <a:cs typeface="Arial"/>
              </a:rPr>
              <a:t>crescita </a:t>
            </a:r>
            <a:r>
              <a:rPr sz="2400" dirty="0">
                <a:latin typeface="Arial"/>
                <a:cs typeface="Arial"/>
              </a:rPr>
              <a:t>e lo </a:t>
            </a:r>
            <a:r>
              <a:rPr sz="2400" b="1" spc="-5" dirty="0">
                <a:latin typeface="Arial"/>
                <a:cs typeface="Arial"/>
              </a:rPr>
              <a:t>sviluppo  embrionale </a:t>
            </a:r>
            <a:r>
              <a:rPr sz="2400" dirty="0">
                <a:latin typeface="Arial"/>
                <a:cs typeface="Arial"/>
              </a:rPr>
              <a:t>e per </a:t>
            </a:r>
            <a:r>
              <a:rPr sz="2400" spc="-5" dirty="0">
                <a:latin typeface="Arial"/>
                <a:cs typeface="Arial"/>
              </a:rPr>
              <a:t>sostituire </a:t>
            </a:r>
            <a:r>
              <a:rPr sz="2400" dirty="0">
                <a:latin typeface="Arial"/>
                <a:cs typeface="Arial"/>
              </a:rPr>
              <a:t>cellule </a:t>
            </a:r>
            <a:r>
              <a:rPr sz="2400" spc="-5" dirty="0">
                <a:latin typeface="Arial"/>
                <a:cs typeface="Arial"/>
              </a:rPr>
              <a:t>somatiche danneggiate 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5" dirty="0">
                <a:latin typeface="Arial"/>
                <a:cs typeface="Arial"/>
              </a:rPr>
              <a:t>morte. Il ritmo </a:t>
            </a:r>
            <a:r>
              <a:rPr sz="2400" dirty="0">
                <a:latin typeface="Arial"/>
                <a:cs typeface="Arial"/>
              </a:rPr>
              <a:t>di divisione </a:t>
            </a:r>
            <a:r>
              <a:rPr sz="2400" spc="-5" dirty="0">
                <a:latin typeface="Arial"/>
                <a:cs typeface="Arial"/>
              </a:rPr>
              <a:t>mitotica </a:t>
            </a:r>
            <a:r>
              <a:rPr sz="2400" dirty="0">
                <a:latin typeface="Arial"/>
                <a:cs typeface="Arial"/>
              </a:rPr>
              <a:t>varia da </a:t>
            </a:r>
            <a:r>
              <a:rPr sz="2400" spc="-5" dirty="0">
                <a:latin typeface="Arial"/>
                <a:cs typeface="Arial"/>
              </a:rPr>
              <a:t>tessuto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tessuto  </a:t>
            </a:r>
            <a:r>
              <a:rPr sz="2400" dirty="0">
                <a:latin typeface="Arial"/>
                <a:cs typeface="Arial"/>
              </a:rPr>
              <a:t>e da organo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organo.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0343" y="1586629"/>
            <a:ext cx="6091184" cy="2512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819" y="29781"/>
            <a:ext cx="6408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2045335" algn="l"/>
                <a:tab pos="4220845" algn="l"/>
              </a:tabLst>
            </a:pPr>
            <a:r>
              <a:rPr dirty="0"/>
              <a:t>7.</a:t>
            </a:r>
            <a:r>
              <a:rPr spc="-5" dirty="0"/>
              <a:t> </a:t>
            </a:r>
            <a:r>
              <a:rPr dirty="0"/>
              <a:t>La	riproduzione	sessua</a:t>
            </a:r>
            <a:r>
              <a:rPr spc="-5" dirty="0"/>
              <a:t>t</a:t>
            </a:r>
            <a:r>
              <a:rPr dirty="0"/>
              <a:t>a:  meiosi e	</a:t>
            </a:r>
            <a:r>
              <a:rPr spc="-5" dirty="0"/>
              <a:t>fecondazione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6414" y="2022157"/>
            <a:ext cx="5616575" cy="18516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dirty="0">
                <a:latin typeface="Arial"/>
                <a:cs typeface="Arial"/>
              </a:rPr>
              <a:t>Nella maggior </a:t>
            </a:r>
            <a:r>
              <a:rPr sz="2400" spc="-5" dirty="0">
                <a:latin typeface="Arial"/>
                <a:cs typeface="Arial"/>
              </a:rPr>
              <a:t>parte </a:t>
            </a:r>
            <a:r>
              <a:rPr sz="2400" dirty="0">
                <a:latin typeface="Arial"/>
                <a:cs typeface="Arial"/>
              </a:rPr>
              <a:t>degli animali 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gameti  </a:t>
            </a:r>
            <a:r>
              <a:rPr sz="2400" dirty="0">
                <a:latin typeface="Arial"/>
                <a:cs typeface="Arial"/>
              </a:rPr>
              <a:t>sono </a:t>
            </a:r>
            <a:r>
              <a:rPr sz="2400" b="1" dirty="0">
                <a:latin typeface="Arial"/>
                <a:cs typeface="Arial"/>
              </a:rPr>
              <a:t>aploidi </a:t>
            </a:r>
            <a:r>
              <a:rPr sz="2400" dirty="0">
                <a:latin typeface="Arial"/>
                <a:cs typeface="Arial"/>
              </a:rPr>
              <a:t>(con una sola serie di  cromosomi) e le cellule </a:t>
            </a:r>
            <a:r>
              <a:rPr sz="2400" spc="-5" dirty="0">
                <a:latin typeface="Arial"/>
                <a:cs typeface="Arial"/>
              </a:rPr>
              <a:t>somatiche </a:t>
            </a:r>
            <a:r>
              <a:rPr sz="2400" dirty="0">
                <a:latin typeface="Arial"/>
                <a:cs typeface="Arial"/>
              </a:rPr>
              <a:t>sono  </a:t>
            </a:r>
            <a:r>
              <a:rPr sz="2400" b="1" spc="-5" dirty="0">
                <a:latin typeface="Arial"/>
                <a:cs typeface="Arial"/>
              </a:rPr>
              <a:t>diploidi </a:t>
            </a:r>
            <a:r>
              <a:rPr sz="2400" dirty="0">
                <a:latin typeface="Arial"/>
                <a:cs typeface="Arial"/>
              </a:rPr>
              <a:t>(con un corredo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costituito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da coppie di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omologhi).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469" y="1364573"/>
            <a:ext cx="2627342" cy="5180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21780"/>
          </a:xfrm>
          <a:custGeom>
            <a:avLst/>
            <a:gdLst/>
            <a:ahLst/>
            <a:cxnLst/>
            <a:rect l="l" t="t" r="r" b="b"/>
            <a:pathLst>
              <a:path w="9144000" h="6621780">
                <a:moveTo>
                  <a:pt x="0" y="6621463"/>
                </a:moveTo>
                <a:lnTo>
                  <a:pt x="9144000" y="6621463"/>
                </a:lnTo>
                <a:lnTo>
                  <a:pt x="9144000" y="0"/>
                </a:lnTo>
                <a:lnTo>
                  <a:pt x="0" y="0"/>
                </a:lnTo>
                <a:lnTo>
                  <a:pt x="0" y="6621463"/>
                </a:lnTo>
                <a:close/>
              </a:path>
            </a:pathLst>
          </a:custGeom>
          <a:solidFill>
            <a:srgbClr val="FF2600">
              <a:alpha val="4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621462"/>
            <a:ext cx="9144000" cy="236854"/>
            <a:chOff x="0" y="6621462"/>
            <a:chExt cx="9144000" cy="236854"/>
          </a:xfrm>
        </p:grpSpPr>
        <p:sp>
          <p:nvSpPr>
            <p:cNvPr id="4" name="object 4"/>
            <p:cNvSpPr/>
            <p:nvPr/>
          </p:nvSpPr>
          <p:spPr>
            <a:xfrm>
              <a:off x="0" y="6621462"/>
              <a:ext cx="9144000" cy="236854"/>
            </a:xfrm>
            <a:custGeom>
              <a:avLst/>
              <a:gdLst/>
              <a:ahLst/>
              <a:cxnLst/>
              <a:rect l="l" t="t" r="r" b="b"/>
              <a:pathLst>
                <a:path w="9144000" h="236854">
                  <a:moveTo>
                    <a:pt x="9144000" y="0"/>
                  </a:moveTo>
                  <a:lnTo>
                    <a:pt x="0" y="0"/>
                  </a:lnTo>
                  <a:lnTo>
                    <a:pt x="0" y="236537"/>
                  </a:lnTo>
                  <a:lnTo>
                    <a:pt x="9144000" y="2365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21600" y="6623049"/>
              <a:ext cx="1422400" cy="234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590" y="5478145"/>
            <a:ext cx="556069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Svolgi i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seguenti esercizi.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ts val="2130"/>
              </a:lnSpc>
              <a:buAutoNum type="arabicPeriod"/>
              <a:tabLst>
                <a:tab pos="23812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Quale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animale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ha il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periodo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gestazione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cova</a:t>
            </a:r>
            <a:r>
              <a:rPr sz="18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minore?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ts val="2130"/>
              </a:lnSpc>
              <a:spcBef>
                <a:spcPts val="40"/>
              </a:spcBef>
              <a:buAutoNum type="arabicPeriod"/>
              <a:tabLst>
                <a:tab pos="23812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Per quale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animale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inizia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prima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l’età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riproduttiva?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ts val="2130"/>
              </a:lnSpc>
              <a:buAutoNum type="arabicPeriod"/>
              <a:tabLst>
                <a:tab pos="23812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Quale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animale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vive più 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lungo?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2812" y="63500"/>
            <a:ext cx="7318375" cy="538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21462"/>
            <a:ext cx="9144000" cy="236854"/>
            <a:chOff x="0" y="6621462"/>
            <a:chExt cx="9144000" cy="236854"/>
          </a:xfrm>
        </p:grpSpPr>
        <p:sp>
          <p:nvSpPr>
            <p:cNvPr id="3" name="object 3"/>
            <p:cNvSpPr/>
            <p:nvPr/>
          </p:nvSpPr>
          <p:spPr>
            <a:xfrm>
              <a:off x="0" y="6621462"/>
              <a:ext cx="9144000" cy="236854"/>
            </a:xfrm>
            <a:custGeom>
              <a:avLst/>
              <a:gdLst/>
              <a:ahLst/>
              <a:cxnLst/>
              <a:rect l="l" t="t" r="r" b="b"/>
              <a:pathLst>
                <a:path w="9144000" h="236854">
                  <a:moveTo>
                    <a:pt x="9144000" y="0"/>
                  </a:moveTo>
                  <a:lnTo>
                    <a:pt x="0" y="0"/>
                  </a:lnTo>
                  <a:lnTo>
                    <a:pt x="0" y="236537"/>
                  </a:lnTo>
                  <a:lnTo>
                    <a:pt x="9144000" y="2365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21600" y="6623049"/>
              <a:ext cx="1422400" cy="234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1444" y="290131"/>
            <a:ext cx="6012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58030" algn="l"/>
                <a:tab pos="4981575" algn="l"/>
              </a:tabLst>
            </a:pP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8.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Cromosomi,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geni	e	alleli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052" y="1183957"/>
            <a:ext cx="7903209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Arial"/>
                <a:cs typeface="Arial"/>
              </a:rPr>
              <a:t>Sono </a:t>
            </a:r>
            <a:r>
              <a:rPr sz="2400" spc="-5" dirty="0">
                <a:latin typeface="Arial"/>
                <a:cs typeface="Arial"/>
              </a:rPr>
              <a:t>detti </a:t>
            </a:r>
            <a:r>
              <a:rPr sz="2400" b="1" spc="-5" dirty="0">
                <a:latin typeface="Arial"/>
                <a:cs typeface="Arial"/>
              </a:rPr>
              <a:t>omologhi </a:t>
            </a:r>
            <a:r>
              <a:rPr sz="2400" dirty="0">
                <a:latin typeface="Arial"/>
                <a:cs typeface="Arial"/>
              </a:rPr>
              <a:t>due cromosomi che </a:t>
            </a:r>
            <a:r>
              <a:rPr sz="2400" spc="-5" dirty="0">
                <a:latin typeface="Arial"/>
                <a:cs typeface="Arial"/>
              </a:rPr>
              <a:t>contengono </a:t>
            </a:r>
            <a:r>
              <a:rPr sz="2400" dirty="0">
                <a:latin typeface="Arial"/>
                <a:cs typeface="Arial"/>
              </a:rPr>
              <a:t>gli  </a:t>
            </a:r>
            <a:r>
              <a:rPr sz="2400" spc="-5" dirty="0">
                <a:latin typeface="Arial"/>
                <a:cs typeface="Arial"/>
              </a:rPr>
              <a:t>stessi tipi </a:t>
            </a:r>
            <a:r>
              <a:rPr sz="2400" dirty="0">
                <a:latin typeface="Arial"/>
                <a:cs typeface="Arial"/>
              </a:rPr>
              <a:t>di geni, spesso in </a:t>
            </a:r>
            <a:r>
              <a:rPr sz="2400" spc="-5" dirty="0">
                <a:latin typeface="Arial"/>
                <a:cs typeface="Arial"/>
              </a:rPr>
              <a:t>forme </a:t>
            </a:r>
            <a:r>
              <a:rPr sz="2400" dirty="0">
                <a:latin typeface="Arial"/>
                <a:cs typeface="Arial"/>
              </a:rPr>
              <a:t>diverse, </a:t>
            </a:r>
            <a:r>
              <a:rPr sz="2400" spc="-5" dirty="0">
                <a:latin typeface="Arial"/>
                <a:cs typeface="Arial"/>
              </a:rPr>
              <a:t>chiamate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alleli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287" y="2066925"/>
            <a:ext cx="8083621" cy="4505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258381"/>
            <a:ext cx="7960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5151755" algn="l"/>
                <a:tab pos="6140450" algn="l"/>
              </a:tabLst>
            </a:pPr>
            <a:r>
              <a:rPr dirty="0"/>
              <a:t>9.</a:t>
            </a:r>
            <a:r>
              <a:rPr spc="-5" dirty="0"/>
              <a:t> </a:t>
            </a:r>
            <a:r>
              <a:rPr dirty="0"/>
              <a:t>La	meiosi compor</a:t>
            </a:r>
            <a:r>
              <a:rPr spc="-5" dirty="0"/>
              <a:t>t</a:t>
            </a:r>
            <a:r>
              <a:rPr dirty="0"/>
              <a:t>a	due	divisioni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6277" y="1517332"/>
            <a:ext cx="3804285" cy="294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dirty="0">
                <a:latin typeface="Arial"/>
                <a:cs typeface="Arial"/>
              </a:rPr>
              <a:t>meiosi </a:t>
            </a:r>
            <a:r>
              <a:rPr sz="2400" spc="-5" dirty="0">
                <a:latin typeface="Arial"/>
                <a:cs typeface="Arial"/>
              </a:rPr>
              <a:t>trasforma,  mediante </a:t>
            </a:r>
            <a:r>
              <a:rPr sz="2400" dirty="0">
                <a:latin typeface="Arial"/>
                <a:cs typeface="Arial"/>
              </a:rPr>
              <a:t>due divisioni  successive, una cellula  diploide in </a:t>
            </a:r>
            <a:r>
              <a:rPr sz="2400" spc="-5" dirty="0">
                <a:latin typeface="Arial"/>
                <a:cs typeface="Arial"/>
              </a:rPr>
              <a:t>quattro </a:t>
            </a:r>
            <a:r>
              <a:rPr sz="2400" dirty="0">
                <a:latin typeface="Arial"/>
                <a:cs typeface="Arial"/>
              </a:rPr>
              <a:t>cellule  aploidi, </a:t>
            </a:r>
            <a:r>
              <a:rPr sz="2400" spc="-5" dirty="0">
                <a:latin typeface="Arial"/>
                <a:cs typeface="Arial"/>
              </a:rPr>
              <a:t>geneticamente  </a:t>
            </a:r>
            <a:r>
              <a:rPr sz="2400" dirty="0">
                <a:latin typeface="Arial"/>
                <a:cs typeface="Arial"/>
              </a:rPr>
              <a:t>diverse l’una </a:t>
            </a:r>
            <a:r>
              <a:rPr sz="2400" spc="-5" dirty="0">
                <a:latin typeface="Arial"/>
                <a:cs typeface="Arial"/>
              </a:rPr>
              <a:t>dall’altra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  combinazioni di alleli che  </a:t>
            </a:r>
            <a:r>
              <a:rPr sz="2400" spc="-5" dirty="0">
                <a:latin typeface="Arial"/>
                <a:cs typeface="Arial"/>
              </a:rPr>
              <a:t>contengono.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02" y="1367928"/>
            <a:ext cx="3843293" cy="5049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626681"/>
            <a:ext cx="5476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5910" algn="l"/>
                <a:tab pos="3712210" algn="l"/>
              </a:tabLst>
            </a:pPr>
            <a:r>
              <a:rPr dirty="0"/>
              <a:t>10.</a:t>
            </a:r>
            <a:r>
              <a:rPr spc="-5" dirty="0"/>
              <a:t> </a:t>
            </a:r>
            <a:r>
              <a:rPr dirty="0"/>
              <a:t>Le	</a:t>
            </a:r>
            <a:r>
              <a:rPr spc="-5" dirty="0"/>
              <a:t>fasi</a:t>
            </a:r>
            <a:r>
              <a:rPr spc="5" dirty="0"/>
              <a:t> </a:t>
            </a:r>
            <a:r>
              <a:rPr dirty="0"/>
              <a:t>della	meiosi</a:t>
            </a:r>
            <a:r>
              <a:rPr spc="-90" dirty="0"/>
              <a:t> </a:t>
            </a:r>
            <a:r>
              <a:rPr dirty="0"/>
              <a:t>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7677" y="2022157"/>
            <a:ext cx="7733030" cy="294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La meiosi 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comprende: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4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replicazione del</a:t>
            </a:r>
            <a:r>
              <a:rPr sz="2400" b="1" dirty="0">
                <a:latin typeface="Arial"/>
                <a:cs typeface="Arial"/>
              </a:rPr>
              <a:t> DNA</a:t>
            </a:r>
            <a:r>
              <a:rPr sz="240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il </a:t>
            </a:r>
            <a:r>
              <a:rPr sz="2400" b="1" spc="-5" dirty="0">
                <a:latin typeface="Arial"/>
                <a:cs typeface="Arial"/>
              </a:rPr>
              <a:t>crossing-over</a:t>
            </a:r>
            <a:r>
              <a:rPr sz="2400" spc="-5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separazione dei cromosomi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omologhi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</a:pPr>
            <a:r>
              <a:rPr sz="2400" dirty="0">
                <a:latin typeface="Arial"/>
                <a:cs typeface="Arial"/>
              </a:rPr>
              <a:t>Produce </a:t>
            </a:r>
            <a:r>
              <a:rPr sz="2400" b="1" dirty="0">
                <a:latin typeface="Arial"/>
                <a:cs typeface="Arial"/>
              </a:rPr>
              <a:t>due </a:t>
            </a:r>
            <a:r>
              <a:rPr sz="2400" b="1" spc="-5" dirty="0">
                <a:latin typeface="Arial"/>
                <a:cs typeface="Arial"/>
              </a:rPr>
              <a:t>cellule con </a:t>
            </a:r>
            <a:r>
              <a:rPr sz="2400" b="1" dirty="0">
                <a:latin typeface="Arial"/>
                <a:cs typeface="Arial"/>
              </a:rPr>
              <a:t>una </a:t>
            </a:r>
            <a:r>
              <a:rPr sz="2400" b="1" spc="-5" dirty="0">
                <a:latin typeface="Arial"/>
                <a:cs typeface="Arial"/>
              </a:rPr>
              <a:t>serie sola </a:t>
            </a:r>
            <a:r>
              <a:rPr sz="2400" b="1" dirty="0">
                <a:latin typeface="Arial"/>
                <a:cs typeface="Arial"/>
              </a:rPr>
              <a:t>di </a:t>
            </a:r>
            <a:r>
              <a:rPr sz="2400" b="1" spc="-5" dirty="0">
                <a:latin typeface="Arial"/>
                <a:cs typeface="Arial"/>
              </a:rPr>
              <a:t>cromosomi</a:t>
            </a:r>
            <a:r>
              <a:rPr sz="2400" spc="-5" dirty="0">
                <a:latin typeface="Arial"/>
                <a:cs typeface="Arial"/>
              </a:rPr>
              <a:t>,  </a:t>
            </a:r>
            <a:r>
              <a:rPr sz="2400" dirty="0">
                <a:latin typeface="Arial"/>
                <a:cs typeface="Arial"/>
              </a:rPr>
              <a:t>ma ciascuno di essi è </a:t>
            </a:r>
            <a:r>
              <a:rPr sz="2400" spc="-5" dirty="0">
                <a:latin typeface="Arial"/>
                <a:cs typeface="Arial"/>
              </a:rPr>
              <a:t>formato </a:t>
            </a:r>
            <a:r>
              <a:rPr sz="2400" dirty="0">
                <a:latin typeface="Arial"/>
                <a:cs typeface="Arial"/>
              </a:rPr>
              <a:t>da due </a:t>
            </a:r>
            <a:r>
              <a:rPr sz="2400" spc="-5" dirty="0">
                <a:latin typeface="Arial"/>
                <a:cs typeface="Arial"/>
              </a:rPr>
              <a:t>cromatidi </a:t>
            </a:r>
            <a:r>
              <a:rPr sz="2400" dirty="0">
                <a:latin typeface="Arial"/>
                <a:cs typeface="Arial"/>
              </a:rPr>
              <a:t>che non  sono più </a:t>
            </a:r>
            <a:r>
              <a:rPr sz="2400" spc="-5" dirty="0">
                <a:latin typeface="Arial"/>
                <a:cs typeface="Arial"/>
              </a:rPr>
              <a:t>identici tra </a:t>
            </a:r>
            <a:r>
              <a:rPr sz="2400" dirty="0">
                <a:latin typeface="Arial"/>
                <a:cs typeface="Arial"/>
              </a:rPr>
              <a:t>loro, a causa del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crossing-over.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093" y="1819398"/>
            <a:ext cx="8007293" cy="393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869" y="626681"/>
            <a:ext cx="5476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5910" algn="l"/>
                <a:tab pos="3712210" algn="l"/>
              </a:tabLst>
            </a:pPr>
            <a:r>
              <a:rPr dirty="0"/>
              <a:t>10.</a:t>
            </a:r>
            <a:r>
              <a:rPr spc="-5" dirty="0"/>
              <a:t> </a:t>
            </a:r>
            <a:r>
              <a:rPr dirty="0"/>
              <a:t>Le	</a:t>
            </a:r>
            <a:r>
              <a:rPr spc="-5" dirty="0"/>
              <a:t>fasi</a:t>
            </a:r>
            <a:r>
              <a:rPr spc="5" dirty="0"/>
              <a:t> </a:t>
            </a:r>
            <a:r>
              <a:rPr dirty="0"/>
              <a:t>della	meiosi</a:t>
            </a:r>
            <a:r>
              <a:rPr spc="-90" dirty="0"/>
              <a:t> </a:t>
            </a:r>
            <a:r>
              <a:rPr dirty="0"/>
              <a:t>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410781"/>
            <a:ext cx="5871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401695" algn="l"/>
              </a:tabLst>
            </a:pPr>
            <a:r>
              <a:rPr dirty="0"/>
              <a:t>1.</a:t>
            </a:r>
            <a:r>
              <a:rPr spc="-5" dirty="0"/>
              <a:t> </a:t>
            </a:r>
            <a:r>
              <a:rPr dirty="0"/>
              <a:t>La	divisione	cellulare</a:t>
            </a:r>
            <a:r>
              <a:rPr spc="-90" dirty="0"/>
              <a:t> </a:t>
            </a:r>
            <a:r>
              <a:rPr spc="-5" dirty="0"/>
              <a:t>/1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590" y="4398645"/>
            <a:ext cx="853122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dirty="0">
                <a:latin typeface="Arial"/>
                <a:cs typeface="Arial"/>
              </a:rPr>
              <a:t>divisione </a:t>
            </a:r>
            <a:r>
              <a:rPr sz="2400" b="1" spc="-5" dirty="0">
                <a:latin typeface="Arial"/>
                <a:cs typeface="Arial"/>
              </a:rPr>
              <a:t>cellulare </a:t>
            </a:r>
            <a:r>
              <a:rPr sz="2400" dirty="0">
                <a:latin typeface="Arial"/>
                <a:cs typeface="Arial"/>
              </a:rPr>
              <a:t>negli organismi unicellulari coincide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  la riproduzione; negli organismi pluricellulari può avvenire per  </a:t>
            </a:r>
            <a:r>
              <a:rPr sz="2400" spc="-5" dirty="0">
                <a:latin typeface="Arial"/>
                <a:cs typeface="Arial"/>
              </a:rPr>
              <a:t>sostituire </a:t>
            </a:r>
            <a:r>
              <a:rPr sz="2400" dirty="0">
                <a:latin typeface="Arial"/>
                <a:cs typeface="Arial"/>
              </a:rPr>
              <a:t>cellule </a:t>
            </a:r>
            <a:r>
              <a:rPr sz="2400" spc="-5" dirty="0">
                <a:latin typeface="Arial"/>
                <a:cs typeface="Arial"/>
              </a:rPr>
              <a:t>danneggiate, </a:t>
            </a:r>
            <a:r>
              <a:rPr sz="2400" dirty="0">
                <a:latin typeface="Arial"/>
                <a:cs typeface="Arial"/>
              </a:rPr>
              <a:t>per </a:t>
            </a:r>
            <a:r>
              <a:rPr sz="2400" spc="-5" dirty="0">
                <a:latin typeface="Arial"/>
                <a:cs typeface="Arial"/>
              </a:rPr>
              <a:t>l’accrescimento, </a:t>
            </a:r>
            <a:r>
              <a:rPr sz="2400" dirty="0">
                <a:latin typeface="Arial"/>
                <a:cs typeface="Arial"/>
              </a:rPr>
              <a:t>per lo  sviluppo embrionale e per generare le cellule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riproduttive.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1916112"/>
            <a:ext cx="4786312" cy="216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87" y="1989137"/>
            <a:ext cx="2185987" cy="2160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2307907"/>
            <a:ext cx="8227059" cy="2219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Arial"/>
                <a:cs typeface="Arial"/>
              </a:rPr>
              <a:t>Durante </a:t>
            </a:r>
            <a:r>
              <a:rPr sz="2400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meiosi </a:t>
            </a:r>
            <a:r>
              <a:rPr sz="2400" b="1" dirty="0">
                <a:latin typeface="Arial"/>
                <a:cs typeface="Arial"/>
              </a:rPr>
              <a:t>II </a:t>
            </a:r>
            <a:r>
              <a:rPr sz="2400" dirty="0">
                <a:latin typeface="Arial"/>
                <a:cs typeface="Arial"/>
              </a:rPr>
              <a:t>le due cellule si dividono </a:t>
            </a:r>
            <a:r>
              <a:rPr sz="2400" spc="-5" dirty="0">
                <a:latin typeface="Arial"/>
                <a:cs typeface="Arial"/>
              </a:rPr>
              <a:t>ulteriormente  </a:t>
            </a:r>
            <a:r>
              <a:rPr sz="2400" dirty="0">
                <a:latin typeface="Arial"/>
                <a:cs typeface="Arial"/>
              </a:rPr>
              <a:t>con un processo analogo alla </a:t>
            </a:r>
            <a:r>
              <a:rPr sz="2400" spc="-5" dirty="0">
                <a:latin typeface="Arial"/>
                <a:cs typeface="Arial"/>
              </a:rPr>
              <a:t>mitosi, </a:t>
            </a:r>
            <a:r>
              <a:rPr sz="2400" dirty="0">
                <a:latin typeface="Arial"/>
                <a:cs typeface="Arial"/>
              </a:rPr>
              <a:t>ma non </a:t>
            </a:r>
            <a:r>
              <a:rPr sz="2400" spc="-5" dirty="0">
                <a:latin typeface="Arial"/>
                <a:cs typeface="Arial"/>
              </a:rPr>
              <a:t>preceduto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dalla  replicazione del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7620">
              <a:lnSpc>
                <a:spcPct val="100699"/>
              </a:lnSpc>
            </a:pPr>
            <a:r>
              <a:rPr sz="2400" dirty="0">
                <a:latin typeface="Arial"/>
                <a:cs typeface="Arial"/>
              </a:rPr>
              <a:t>Si producono </a:t>
            </a:r>
            <a:r>
              <a:rPr sz="2400" b="1" spc="-5" dirty="0">
                <a:latin typeface="Arial"/>
                <a:cs typeface="Arial"/>
              </a:rPr>
              <a:t>quattro cellule aploidi </a:t>
            </a:r>
            <a:r>
              <a:rPr sz="2400" dirty="0">
                <a:latin typeface="Arial"/>
                <a:cs typeface="Arial"/>
              </a:rPr>
              <a:t>con cromosomi </a:t>
            </a:r>
            <a:r>
              <a:rPr sz="2400" spc="-5" dirty="0">
                <a:latin typeface="Arial"/>
                <a:cs typeface="Arial"/>
              </a:rPr>
              <a:t>formati  </a:t>
            </a:r>
            <a:r>
              <a:rPr sz="2400" dirty="0">
                <a:latin typeface="Arial"/>
                <a:cs typeface="Arial"/>
              </a:rPr>
              <a:t>da un solo</a:t>
            </a:r>
            <a:r>
              <a:rPr sz="2400" spc="-5" dirty="0">
                <a:latin typeface="Arial"/>
                <a:cs typeface="Arial"/>
              </a:rPr>
              <a:t> cromatidio.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869" y="626681"/>
            <a:ext cx="5579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8445" algn="l"/>
                <a:tab pos="3674745" algn="l"/>
              </a:tabLst>
            </a:pPr>
            <a:r>
              <a:rPr spc="-100" dirty="0"/>
              <a:t>11.</a:t>
            </a:r>
            <a:r>
              <a:rPr spc="-5" dirty="0"/>
              <a:t> </a:t>
            </a:r>
            <a:r>
              <a:rPr dirty="0"/>
              <a:t>Le	</a:t>
            </a:r>
            <a:r>
              <a:rPr spc="-5" dirty="0"/>
              <a:t>fasi</a:t>
            </a:r>
            <a:r>
              <a:rPr spc="5" dirty="0"/>
              <a:t> </a:t>
            </a:r>
            <a:r>
              <a:rPr dirty="0"/>
              <a:t>della	meiosi</a:t>
            </a:r>
            <a:r>
              <a:rPr spc="-85" dirty="0"/>
              <a:t> </a:t>
            </a:r>
            <a:r>
              <a:rPr spc="-5" dirty="0"/>
              <a:t>II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678" y="1844677"/>
            <a:ext cx="8549005" cy="3891279"/>
            <a:chOff x="571678" y="1844677"/>
            <a:chExt cx="8549005" cy="3891279"/>
          </a:xfrm>
        </p:grpSpPr>
        <p:sp>
          <p:nvSpPr>
            <p:cNvPr id="3" name="object 3"/>
            <p:cNvSpPr/>
            <p:nvPr/>
          </p:nvSpPr>
          <p:spPr>
            <a:xfrm>
              <a:off x="571678" y="1844677"/>
              <a:ext cx="7000696" cy="36956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3475" y="4941887"/>
              <a:ext cx="1636712" cy="793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869" y="626681"/>
            <a:ext cx="5579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8445" algn="l"/>
                <a:tab pos="3674745" algn="l"/>
              </a:tabLst>
            </a:pPr>
            <a:r>
              <a:rPr spc="-100" dirty="0"/>
              <a:t>11.</a:t>
            </a:r>
            <a:r>
              <a:rPr spc="-5" dirty="0"/>
              <a:t> </a:t>
            </a:r>
            <a:r>
              <a:rPr dirty="0"/>
              <a:t>Le	</a:t>
            </a:r>
            <a:r>
              <a:rPr spc="-5" dirty="0"/>
              <a:t>fasi</a:t>
            </a:r>
            <a:r>
              <a:rPr spc="5" dirty="0"/>
              <a:t> </a:t>
            </a:r>
            <a:r>
              <a:rPr dirty="0"/>
              <a:t>della	meiosi</a:t>
            </a:r>
            <a:r>
              <a:rPr spc="-85" dirty="0"/>
              <a:t> </a:t>
            </a:r>
            <a:r>
              <a:rPr spc="-5" dirty="0"/>
              <a:t>II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334581"/>
            <a:ext cx="60121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3790" algn="l"/>
                <a:tab pos="1254760" algn="l"/>
                <a:tab pos="2949575" algn="l"/>
                <a:tab pos="3175000" algn="l"/>
                <a:tab pos="3373120" algn="l"/>
                <a:tab pos="4389120" algn="l"/>
              </a:tabLst>
            </a:pPr>
            <a:r>
              <a:rPr dirty="0"/>
              <a:t>12.</a:t>
            </a:r>
            <a:r>
              <a:rPr spc="-5" dirty="0"/>
              <a:t> I</a:t>
            </a:r>
            <a:r>
              <a:rPr dirty="0"/>
              <a:t>l	risul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o	della	meiosi:  ogni	</a:t>
            </a:r>
            <a:r>
              <a:rPr spc="-5" dirty="0"/>
              <a:t>gamete	</a:t>
            </a:r>
            <a:r>
              <a:rPr dirty="0"/>
              <a:t>è	unico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4977" y="2045970"/>
            <a:ext cx="5671820" cy="27279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96545" algn="just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Arial"/>
                <a:cs typeface="Arial"/>
              </a:rPr>
              <a:t>Un individuo produce per meiosi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gameti  </a:t>
            </a:r>
            <a:r>
              <a:rPr sz="2400" dirty="0">
                <a:latin typeface="Arial"/>
                <a:cs typeface="Arial"/>
              </a:rPr>
              <a:t>sempre diversi grazie a due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eventi: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699"/>
              </a:lnSpc>
              <a:spcBef>
                <a:spcPts val="1120"/>
              </a:spcBef>
              <a:buChar char="•"/>
              <a:tabLst>
                <a:tab pos="20447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ricombinazione degli alleli </a:t>
            </a:r>
            <a:r>
              <a:rPr sz="2400" spc="-5" dirty="0">
                <a:latin typeface="Arial"/>
                <a:cs typeface="Arial"/>
              </a:rPr>
              <a:t>durante </a:t>
            </a:r>
            <a:r>
              <a:rPr sz="2400" dirty="0">
                <a:latin typeface="Arial"/>
                <a:cs typeface="Arial"/>
              </a:rPr>
              <a:t>il  crossing-over;</a:t>
            </a:r>
            <a:endParaRPr sz="2400">
              <a:latin typeface="Arial"/>
              <a:cs typeface="Arial"/>
            </a:endParaRPr>
          </a:p>
          <a:p>
            <a:pPr marL="12700" marR="39370" algn="just">
              <a:lnSpc>
                <a:spcPct val="99000"/>
              </a:lnSpc>
              <a:spcBef>
                <a:spcPts val="45"/>
              </a:spcBef>
              <a:buChar char="•"/>
              <a:tabLst>
                <a:tab pos="204470" algn="l"/>
              </a:tabLst>
            </a:pPr>
            <a:r>
              <a:rPr sz="2400" spc="-5" dirty="0">
                <a:latin typeface="Arial"/>
                <a:cs typeface="Arial"/>
              </a:rPr>
              <a:t>l’</a:t>
            </a:r>
            <a:r>
              <a:rPr sz="2400" b="1" spc="-5" dirty="0">
                <a:latin typeface="Arial"/>
                <a:cs typeface="Arial"/>
              </a:rPr>
              <a:t>assortimento degli omologhi </a:t>
            </a:r>
            <a:r>
              <a:rPr sz="2400" spc="-5" dirty="0">
                <a:latin typeface="Arial"/>
                <a:cs typeface="Arial"/>
              </a:rPr>
              <a:t>durante  l’anafase I, </a:t>
            </a:r>
            <a:r>
              <a:rPr sz="2400" dirty="0">
                <a:latin typeface="Arial"/>
                <a:cs typeface="Arial"/>
              </a:rPr>
              <a:t>che separa in modo casuale i  cromosomi di origine </a:t>
            </a:r>
            <a:r>
              <a:rPr sz="2400" spc="-5" dirty="0">
                <a:latin typeface="Arial"/>
                <a:cs typeface="Arial"/>
              </a:rPr>
              <a:t>materna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paterna.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050" y="1619284"/>
            <a:ext cx="1816059" cy="486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258381"/>
            <a:ext cx="65500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5910" algn="l"/>
                <a:tab pos="4503420" algn="l"/>
              </a:tabLst>
            </a:pPr>
            <a:r>
              <a:rPr dirty="0"/>
              <a:t>13.</a:t>
            </a:r>
            <a:r>
              <a:rPr spc="-5" dirty="0"/>
              <a:t> </a:t>
            </a:r>
            <a:r>
              <a:rPr dirty="0"/>
              <a:t>La	riproduzione	sessua</a:t>
            </a:r>
            <a:r>
              <a:rPr spc="-5" dirty="0"/>
              <a:t>t</a:t>
            </a:r>
            <a:r>
              <a:rPr dirty="0"/>
              <a:t>a  genera</a:t>
            </a:r>
            <a:r>
              <a:rPr spc="-5" dirty="0"/>
              <a:t> variabilità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1102" y="1949132"/>
            <a:ext cx="378714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Nelle specie a riproduzione  </a:t>
            </a:r>
            <a:r>
              <a:rPr sz="2400" spc="-5" dirty="0">
                <a:latin typeface="Arial"/>
                <a:cs typeface="Arial"/>
              </a:rPr>
              <a:t>sessuata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figli </a:t>
            </a:r>
            <a:r>
              <a:rPr sz="2400" dirty="0">
                <a:latin typeface="Arial"/>
                <a:cs typeface="Arial"/>
              </a:rPr>
              <a:t>sono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sempre  diversi </a:t>
            </a:r>
            <a:r>
              <a:rPr sz="2400" spc="-5" dirty="0">
                <a:latin typeface="Arial"/>
                <a:cs typeface="Arial"/>
              </a:rPr>
              <a:t>tra </a:t>
            </a:r>
            <a:r>
              <a:rPr sz="2400" dirty="0">
                <a:latin typeface="Arial"/>
                <a:cs typeface="Arial"/>
              </a:rPr>
              <a:t>loro e sono  </a:t>
            </a:r>
            <a:r>
              <a:rPr sz="2400" spc="-10" dirty="0">
                <a:latin typeface="Arial"/>
                <a:cs typeface="Arial"/>
              </a:rPr>
              <a:t>differenti </a:t>
            </a:r>
            <a:r>
              <a:rPr sz="2400" dirty="0">
                <a:latin typeface="Arial"/>
                <a:cs typeface="Arial"/>
              </a:rPr>
              <a:t>dai </a:t>
            </a:r>
            <a:r>
              <a:rPr sz="2400" spc="-5" dirty="0">
                <a:latin typeface="Arial"/>
                <a:cs typeface="Arial"/>
              </a:rPr>
              <a:t>genitori </a:t>
            </a:r>
            <a:r>
              <a:rPr sz="2400" dirty="0">
                <a:latin typeface="Arial"/>
                <a:cs typeface="Arial"/>
              </a:rPr>
              <a:t>perché  </a:t>
            </a:r>
            <a:r>
              <a:rPr sz="2400" spc="-5" dirty="0">
                <a:latin typeface="Arial"/>
                <a:cs typeface="Arial"/>
              </a:rPr>
              <a:t>ereditano, attraverso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gameti, metà </a:t>
            </a:r>
            <a:r>
              <a:rPr sz="2400" b="1" spc="-5" dirty="0">
                <a:latin typeface="Arial"/>
                <a:cs typeface="Arial"/>
              </a:rPr>
              <a:t>corredo  </a:t>
            </a:r>
            <a:r>
              <a:rPr sz="2400" b="1" dirty="0">
                <a:latin typeface="Arial"/>
                <a:cs typeface="Arial"/>
              </a:rPr>
              <a:t>cromosomico </a:t>
            </a:r>
            <a:r>
              <a:rPr sz="2400" spc="-5" dirty="0">
                <a:latin typeface="Arial"/>
                <a:cs typeface="Arial"/>
              </a:rPr>
              <a:t>da un  genitore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metà dall’altro;  inoltre </a:t>
            </a:r>
            <a:r>
              <a:rPr sz="2400" dirty="0">
                <a:latin typeface="Arial"/>
                <a:cs typeface="Arial"/>
              </a:rPr>
              <a:t>gli alleli sono  </a:t>
            </a:r>
            <a:r>
              <a:rPr sz="2400" spc="-5" dirty="0">
                <a:latin typeface="Arial"/>
                <a:cs typeface="Arial"/>
              </a:rPr>
              <a:t>rimescolati durante </a:t>
            </a:r>
            <a:r>
              <a:rPr sz="2400" dirty="0">
                <a:latin typeface="Arial"/>
                <a:cs typeface="Arial"/>
              </a:rPr>
              <a:t>la  meiosi.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383" y="1834704"/>
            <a:ext cx="4259511" cy="4526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334581"/>
            <a:ext cx="77635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31215" algn="l"/>
                <a:tab pos="1254760" algn="l"/>
                <a:tab pos="3316604" algn="l"/>
                <a:tab pos="3740150" algn="l"/>
                <a:tab pos="4276725" algn="l"/>
              </a:tabLst>
            </a:pPr>
            <a:r>
              <a:rPr dirty="0"/>
              <a:t>14.</a:t>
            </a:r>
            <a:r>
              <a:rPr spc="-5" dirty="0"/>
              <a:t> I</a:t>
            </a:r>
            <a:r>
              <a:rPr dirty="0"/>
              <a:t>l	cario</a:t>
            </a:r>
            <a:r>
              <a:rPr spc="-5" dirty="0"/>
              <a:t>t</a:t>
            </a:r>
            <a:r>
              <a:rPr dirty="0"/>
              <a:t>ipo	e	la	de</a:t>
            </a:r>
            <a:r>
              <a:rPr spc="-5" dirty="0"/>
              <a:t>t</a:t>
            </a:r>
            <a:r>
              <a:rPr dirty="0"/>
              <a:t>erminazione  del	sesso</a:t>
            </a:r>
            <a:r>
              <a:rPr spc="-5" dirty="0"/>
              <a:t> /1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3200400"/>
            <a:ext cx="4089400" cy="305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785620"/>
            <a:ext cx="8503920" cy="3159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45085">
              <a:lnSpc>
                <a:spcPct val="99000"/>
              </a:lnSpc>
              <a:spcBef>
                <a:spcPts val="125"/>
              </a:spcBef>
            </a:pPr>
            <a:r>
              <a:rPr sz="2400" dirty="0">
                <a:latin typeface="Arial"/>
                <a:cs typeface="Arial"/>
              </a:rPr>
              <a:t>La riproduzione </a:t>
            </a:r>
            <a:r>
              <a:rPr sz="2400" spc="-5" dirty="0">
                <a:latin typeface="Arial"/>
                <a:cs typeface="Arial"/>
              </a:rPr>
              <a:t>sessuata </a:t>
            </a:r>
            <a:r>
              <a:rPr sz="2400" dirty="0">
                <a:latin typeface="Arial"/>
                <a:cs typeface="Arial"/>
              </a:rPr>
              <a:t>rimescola gli alleli, ma non ne crea  di nuovi; gli ibridi </a:t>
            </a:r>
            <a:r>
              <a:rPr sz="2400" spc="-5" dirty="0">
                <a:latin typeface="Arial"/>
                <a:cs typeface="Arial"/>
              </a:rPr>
              <a:t>tra </a:t>
            </a:r>
            <a:r>
              <a:rPr sz="2400" dirty="0">
                <a:latin typeface="Arial"/>
                <a:cs typeface="Arial"/>
              </a:rPr>
              <a:t>due specie sono </a:t>
            </a:r>
            <a:r>
              <a:rPr sz="2400" spc="-5" dirty="0">
                <a:latin typeface="Arial"/>
                <a:cs typeface="Arial"/>
              </a:rPr>
              <a:t>raramente fertili, </a:t>
            </a:r>
            <a:r>
              <a:rPr sz="2400" dirty="0">
                <a:latin typeface="Arial"/>
                <a:cs typeface="Arial"/>
              </a:rPr>
              <a:t>a causa  del meccanismo della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meiosi.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4340225" marR="343535">
              <a:lnSpc>
                <a:spcPts val="2800"/>
              </a:lnSpc>
              <a:spcBef>
                <a:spcPts val="1680"/>
              </a:spcBef>
            </a:pPr>
            <a:r>
              <a:rPr sz="2400" spc="-5" dirty="0">
                <a:latin typeface="Arial"/>
                <a:cs typeface="Arial"/>
              </a:rPr>
              <a:t>Gli </a:t>
            </a:r>
            <a:r>
              <a:rPr sz="2400" dirty="0">
                <a:latin typeface="Arial"/>
                <a:cs typeface="Arial"/>
              </a:rPr>
              <a:t>individui di una specie  </a:t>
            </a:r>
            <a:r>
              <a:rPr sz="2400" spc="-5" dirty="0">
                <a:latin typeface="Arial"/>
                <a:cs typeface="Arial"/>
              </a:rPr>
              <a:t>hanno </a:t>
            </a:r>
            <a:r>
              <a:rPr sz="2400" b="1" spc="-5" dirty="0">
                <a:latin typeface="Arial"/>
                <a:cs typeface="Arial"/>
              </a:rPr>
              <a:t>cariotipo </a:t>
            </a:r>
            <a:r>
              <a:rPr sz="2400" dirty="0">
                <a:latin typeface="Arial"/>
                <a:cs typeface="Arial"/>
              </a:rPr>
              <a:t>simile,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cioè</a:t>
            </a:r>
            <a:endParaRPr sz="2400">
              <a:latin typeface="Arial"/>
              <a:cs typeface="Arial"/>
            </a:endParaRPr>
          </a:p>
          <a:p>
            <a:pPr marL="4340225" marR="5080">
              <a:lnSpc>
                <a:spcPts val="29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lo </a:t>
            </a:r>
            <a:r>
              <a:rPr sz="2400" spc="-5" dirty="0">
                <a:latin typeface="Arial"/>
                <a:cs typeface="Arial"/>
              </a:rPr>
              <a:t>stesso </a:t>
            </a:r>
            <a:r>
              <a:rPr sz="2400" dirty="0">
                <a:latin typeface="Arial"/>
                <a:cs typeface="Arial"/>
              </a:rPr>
              <a:t>insieme </a:t>
            </a:r>
            <a:r>
              <a:rPr sz="2400" spc="-5" dirty="0">
                <a:latin typeface="Arial"/>
                <a:cs typeface="Arial"/>
              </a:rPr>
              <a:t>caratteristico  </a:t>
            </a:r>
            <a:r>
              <a:rPr sz="2400" dirty="0">
                <a:latin typeface="Arial"/>
                <a:cs typeface="Arial"/>
              </a:rPr>
              <a:t>di coppie di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omologhi.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350" y="1842314"/>
            <a:ext cx="2943713" cy="454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9010">
              <a:lnSpc>
                <a:spcPts val="2840"/>
              </a:lnSpc>
              <a:spcBef>
                <a:spcPts val="100"/>
              </a:spcBef>
            </a:pPr>
            <a:r>
              <a:rPr spc="-5" dirty="0"/>
              <a:t>Il cariotipo </a:t>
            </a:r>
            <a:r>
              <a:rPr dirty="0"/>
              <a:t>umano</a:t>
            </a:r>
            <a:r>
              <a:rPr spc="-10" dirty="0"/>
              <a:t> </a:t>
            </a:r>
            <a:r>
              <a:rPr dirty="0"/>
              <a:t>comprende</a:t>
            </a:r>
          </a:p>
          <a:p>
            <a:pPr marL="3851910" indent="-342900">
              <a:lnSpc>
                <a:spcPts val="2840"/>
              </a:lnSpc>
              <a:buFont typeface="Arial"/>
              <a:buChar char="•"/>
              <a:tabLst>
                <a:tab pos="3851275" algn="l"/>
                <a:tab pos="3851910" algn="l"/>
              </a:tabLst>
            </a:pPr>
            <a:r>
              <a:rPr b="1" dirty="0">
                <a:latin typeface="Arial"/>
                <a:cs typeface="Arial"/>
              </a:rPr>
              <a:t>22 </a:t>
            </a:r>
            <a:r>
              <a:rPr b="1" spc="-5" dirty="0">
                <a:latin typeface="Arial"/>
                <a:cs typeface="Arial"/>
              </a:rPr>
              <a:t>coppie di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autosomi</a:t>
            </a:r>
          </a:p>
          <a:p>
            <a:pPr marL="3851910" marR="204470" indent="-342900">
              <a:lnSpc>
                <a:spcPct val="100699"/>
              </a:lnSpc>
              <a:buFont typeface="Arial"/>
              <a:buChar char="•"/>
              <a:tabLst>
                <a:tab pos="3851275" algn="l"/>
                <a:tab pos="3851910" algn="l"/>
              </a:tabLst>
            </a:pPr>
            <a:r>
              <a:rPr b="1" dirty="0">
                <a:latin typeface="Arial"/>
                <a:cs typeface="Arial"/>
              </a:rPr>
              <a:t>1 </a:t>
            </a:r>
            <a:r>
              <a:rPr b="1" spc="-5" dirty="0">
                <a:latin typeface="Arial"/>
                <a:cs typeface="Arial"/>
              </a:rPr>
              <a:t>coppia </a:t>
            </a:r>
            <a:r>
              <a:rPr b="1" dirty="0">
                <a:latin typeface="Arial"/>
                <a:cs typeface="Arial"/>
              </a:rPr>
              <a:t>di </a:t>
            </a:r>
            <a:r>
              <a:rPr b="1" spc="-5" dirty="0">
                <a:latin typeface="Arial"/>
                <a:cs typeface="Arial"/>
              </a:rPr>
              <a:t>cromosomi  sessuali</a:t>
            </a:r>
            <a:r>
              <a:rPr spc="-5" dirty="0"/>
              <a:t>, </a:t>
            </a:r>
            <a:r>
              <a:rPr dirty="0"/>
              <a:t>diversa nel</a:t>
            </a:r>
            <a:r>
              <a:rPr spc="-60" dirty="0"/>
              <a:t> </a:t>
            </a:r>
            <a:r>
              <a:rPr dirty="0"/>
              <a:t>maschio  (XY) e nella </a:t>
            </a:r>
            <a:r>
              <a:rPr spc="-5" dirty="0"/>
              <a:t>femmina</a:t>
            </a:r>
            <a:r>
              <a:rPr spc="-40" dirty="0"/>
              <a:t> </a:t>
            </a:r>
            <a:r>
              <a:rPr dirty="0"/>
              <a:t>(XX).</a:t>
            </a:r>
          </a:p>
          <a:p>
            <a:pPr marL="3496310">
              <a:lnSpc>
                <a:spcPct val="100000"/>
              </a:lnSpc>
              <a:spcBef>
                <a:spcPts val="35"/>
              </a:spcBef>
            </a:pPr>
            <a:endParaRPr/>
          </a:p>
          <a:p>
            <a:pPr marL="3509010" marR="5080">
              <a:lnSpc>
                <a:spcPct val="100699"/>
              </a:lnSpc>
              <a:spcBef>
                <a:spcPts val="5"/>
              </a:spcBef>
            </a:pPr>
            <a:r>
              <a:rPr spc="-5" dirty="0"/>
              <a:t>Il </a:t>
            </a:r>
            <a:r>
              <a:rPr dirty="0"/>
              <a:t>sesso del </a:t>
            </a:r>
            <a:r>
              <a:rPr spc="-5" dirty="0"/>
              <a:t>nascituro </a:t>
            </a:r>
            <a:r>
              <a:rPr dirty="0"/>
              <a:t>dipende dal  </a:t>
            </a:r>
            <a:r>
              <a:rPr spc="-5" dirty="0"/>
              <a:t>gamete </a:t>
            </a:r>
            <a:r>
              <a:rPr dirty="0"/>
              <a:t>maschile, che può</a:t>
            </a:r>
            <a:r>
              <a:rPr spc="-45" dirty="0"/>
              <a:t> </a:t>
            </a:r>
            <a:r>
              <a:rPr spc="-5" dirty="0"/>
              <a:t>portare  </a:t>
            </a:r>
            <a:r>
              <a:rPr dirty="0"/>
              <a:t>il cromosoma X o il cromosoma</a:t>
            </a:r>
            <a:r>
              <a:rPr spc="-140" dirty="0"/>
              <a:t> </a:t>
            </a:r>
            <a:r>
              <a:rPr spc="-155" dirty="0"/>
              <a:t>Y.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25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869" y="334581"/>
            <a:ext cx="77635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31215" algn="l"/>
                <a:tab pos="1254760" algn="l"/>
                <a:tab pos="3316604" algn="l"/>
                <a:tab pos="3740150" algn="l"/>
                <a:tab pos="4276725" algn="l"/>
              </a:tabLst>
            </a:pPr>
            <a:r>
              <a:rPr dirty="0"/>
              <a:t>14.</a:t>
            </a:r>
            <a:r>
              <a:rPr spc="-5" dirty="0"/>
              <a:t> I</a:t>
            </a:r>
            <a:r>
              <a:rPr dirty="0"/>
              <a:t>l	cario</a:t>
            </a:r>
            <a:r>
              <a:rPr spc="-5" dirty="0"/>
              <a:t>t</a:t>
            </a:r>
            <a:r>
              <a:rPr dirty="0"/>
              <a:t>ipo	e	la	de</a:t>
            </a:r>
            <a:r>
              <a:rPr spc="-5" dirty="0"/>
              <a:t>t</a:t>
            </a:r>
            <a:r>
              <a:rPr dirty="0"/>
              <a:t>erminazione  del	sesso</a:t>
            </a:r>
            <a:r>
              <a:rPr spc="-5" dirty="0"/>
              <a:t> /2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334581"/>
            <a:ext cx="6521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5910" algn="l"/>
                <a:tab pos="3768725" algn="l"/>
                <a:tab pos="4587875" algn="l"/>
              </a:tabLst>
            </a:pPr>
            <a:r>
              <a:rPr dirty="0"/>
              <a:t>15.</a:t>
            </a:r>
            <a:r>
              <a:rPr spc="-5" dirty="0"/>
              <a:t> </a:t>
            </a:r>
            <a:r>
              <a:rPr dirty="0"/>
              <a:t>Le	anomalie	del	</a:t>
            </a:r>
            <a:r>
              <a:rPr spc="-5" dirty="0"/>
              <a:t>cariotipo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4325620"/>
            <a:ext cx="6871970" cy="18516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49784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latin typeface="Arial"/>
                <a:cs typeface="Arial"/>
              </a:rPr>
              <a:t>Nella meiosi possono </a:t>
            </a:r>
            <a:r>
              <a:rPr sz="2400" spc="-5" dirty="0">
                <a:latin typeface="Arial"/>
                <a:cs typeface="Arial"/>
              </a:rPr>
              <a:t>verificarsi </a:t>
            </a:r>
            <a:r>
              <a:rPr sz="2400" dirty="0">
                <a:latin typeface="Arial"/>
                <a:cs typeface="Arial"/>
              </a:rPr>
              <a:t>errori nelle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fasi  </a:t>
            </a:r>
            <a:r>
              <a:rPr sz="2400" dirty="0">
                <a:latin typeface="Arial"/>
                <a:cs typeface="Arial"/>
              </a:rPr>
              <a:t>di separazione degli omologhi o dei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cromatidi.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La non-disgiunzione degli omologhi o dei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cromatidi  porta </a:t>
            </a:r>
            <a:r>
              <a:rPr sz="2400" dirty="0">
                <a:latin typeface="Arial"/>
                <a:cs typeface="Arial"/>
              </a:rPr>
              <a:t>alla </a:t>
            </a:r>
            <a:r>
              <a:rPr sz="2400" spc="-5" dirty="0">
                <a:latin typeface="Arial"/>
                <a:cs typeface="Arial"/>
              </a:rPr>
              <a:t>formazione </a:t>
            </a:r>
            <a:r>
              <a:rPr sz="2400" dirty="0">
                <a:latin typeface="Arial"/>
                <a:cs typeface="Arial"/>
              </a:rPr>
              <a:t>di </a:t>
            </a:r>
            <a:r>
              <a:rPr sz="2400" spc="-5" dirty="0">
                <a:latin typeface="Arial"/>
                <a:cs typeface="Arial"/>
              </a:rPr>
              <a:t>zigoti </a:t>
            </a:r>
            <a:r>
              <a:rPr sz="2400" dirty="0">
                <a:latin typeface="Arial"/>
                <a:cs typeface="Arial"/>
              </a:rPr>
              <a:t>con una </a:t>
            </a:r>
            <a:r>
              <a:rPr sz="2400" b="1" spc="-5" dirty="0">
                <a:latin typeface="Arial"/>
                <a:cs typeface="Arial"/>
              </a:rPr>
              <a:t>trisomia  </a:t>
            </a:r>
            <a:r>
              <a:rPr sz="2400" b="1" dirty="0">
                <a:latin typeface="Arial"/>
                <a:cs typeface="Arial"/>
              </a:rPr>
              <a:t>cromosomica </a:t>
            </a:r>
            <a:r>
              <a:rPr sz="2400" dirty="0">
                <a:latin typeface="Arial"/>
                <a:cs typeface="Arial"/>
              </a:rPr>
              <a:t>o con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monosomia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050" y="1052512"/>
            <a:ext cx="4778375" cy="3348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0514" y="2093595"/>
            <a:ext cx="6158865" cy="33121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riproduzione asessuata </a:t>
            </a:r>
            <a:r>
              <a:rPr sz="2400" dirty="0">
                <a:latin typeface="Arial"/>
                <a:cs typeface="Arial"/>
              </a:rPr>
              <a:t>produce </a:t>
            </a:r>
            <a:r>
              <a:rPr sz="2400" spc="-5" dirty="0">
                <a:latin typeface="Arial"/>
                <a:cs typeface="Arial"/>
              </a:rPr>
              <a:t>figli </a:t>
            </a:r>
            <a:r>
              <a:rPr sz="2400" dirty="0">
                <a:latin typeface="Arial"/>
                <a:cs typeface="Arial"/>
              </a:rPr>
              <a:t>con  lo </a:t>
            </a:r>
            <a:r>
              <a:rPr sz="2400" spc="-5" dirty="0">
                <a:latin typeface="Arial"/>
                <a:cs typeface="Arial"/>
              </a:rPr>
              <a:t>stesso patrimonio genetico </a:t>
            </a:r>
            <a:r>
              <a:rPr sz="2400" dirty="0">
                <a:latin typeface="Arial"/>
                <a:cs typeface="Arial"/>
              </a:rPr>
              <a:t>dei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genitori.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99500"/>
              </a:lnSpc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riproduzione sessuata </a:t>
            </a:r>
            <a:r>
              <a:rPr sz="2400" dirty="0">
                <a:latin typeface="Arial"/>
                <a:cs typeface="Arial"/>
              </a:rPr>
              <a:t>implica due  processi: la </a:t>
            </a:r>
            <a:r>
              <a:rPr sz="2400" b="1" spc="-5" dirty="0">
                <a:latin typeface="Arial"/>
                <a:cs typeface="Arial"/>
              </a:rPr>
              <a:t>meiosi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che dimezza il numero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  cromosomi, e la </a:t>
            </a:r>
            <a:r>
              <a:rPr sz="2400" b="1" spc="-5" dirty="0">
                <a:latin typeface="Arial"/>
                <a:cs typeface="Arial"/>
              </a:rPr>
              <a:t>fecondazione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che produce  una cellula </a:t>
            </a:r>
            <a:r>
              <a:rPr sz="2400" spc="-5" dirty="0">
                <a:latin typeface="Arial"/>
                <a:cs typeface="Arial"/>
              </a:rPr>
              <a:t>detta zigote.</a:t>
            </a:r>
            <a:endParaRPr sz="2400">
              <a:latin typeface="Arial"/>
              <a:cs typeface="Arial"/>
            </a:endParaRPr>
          </a:p>
          <a:p>
            <a:pPr marL="12700" marR="123189">
              <a:lnSpc>
                <a:spcPct val="100699"/>
              </a:lnSpc>
            </a:pPr>
            <a:r>
              <a:rPr sz="2400" dirty="0">
                <a:latin typeface="Arial"/>
                <a:cs typeface="Arial"/>
              </a:rPr>
              <a:t>Sono </a:t>
            </a:r>
            <a:r>
              <a:rPr sz="2400" spc="-5" dirty="0">
                <a:latin typeface="Arial"/>
                <a:cs typeface="Arial"/>
              </a:rPr>
              <a:t>prodotti </a:t>
            </a:r>
            <a:r>
              <a:rPr sz="2400" dirty="0">
                <a:latin typeface="Arial"/>
                <a:cs typeface="Arial"/>
              </a:rPr>
              <a:t>per meiosi i </a:t>
            </a:r>
            <a:r>
              <a:rPr sz="2400" b="1" spc="-5" dirty="0">
                <a:latin typeface="Arial"/>
                <a:cs typeface="Arial"/>
              </a:rPr>
              <a:t>gameti </a:t>
            </a:r>
            <a:r>
              <a:rPr sz="2400" dirty="0">
                <a:latin typeface="Arial"/>
                <a:cs typeface="Arial"/>
              </a:rPr>
              <a:t>umani 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  </a:t>
            </a:r>
            <a:r>
              <a:rPr sz="2400" spc="-5" dirty="0">
                <a:latin typeface="Arial"/>
                <a:cs typeface="Arial"/>
              </a:rPr>
              <a:t>molte altre</a:t>
            </a:r>
            <a:r>
              <a:rPr sz="2400" dirty="0">
                <a:latin typeface="Arial"/>
                <a:cs typeface="Arial"/>
              </a:rPr>
              <a:t> specie.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287" y="2232025"/>
            <a:ext cx="2274887" cy="256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869" y="410781"/>
            <a:ext cx="5871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401695" algn="l"/>
              </a:tabLst>
            </a:pPr>
            <a:r>
              <a:rPr dirty="0"/>
              <a:t>1.</a:t>
            </a:r>
            <a:r>
              <a:rPr spc="-5" dirty="0"/>
              <a:t> </a:t>
            </a:r>
            <a:r>
              <a:rPr dirty="0"/>
              <a:t>La	divisione	cellulare</a:t>
            </a:r>
            <a:r>
              <a:rPr spc="-90" dirty="0"/>
              <a:t> </a:t>
            </a:r>
            <a:r>
              <a:rPr spc="-5" dirty="0"/>
              <a:t>/2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844" y="218694"/>
            <a:ext cx="8667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514090" algn="l"/>
                <a:tab pos="5180330" algn="l"/>
                <a:tab pos="5999480" algn="l"/>
                <a:tab pos="8230234" algn="l"/>
              </a:tabLst>
            </a:pPr>
            <a:r>
              <a:rPr dirty="0"/>
              <a:t>2.</a:t>
            </a:r>
            <a:r>
              <a:rPr spc="-5" dirty="0"/>
              <a:t> </a:t>
            </a:r>
            <a:r>
              <a:rPr dirty="0"/>
              <a:t>La	scissione	binaria	nei	procario</a:t>
            </a:r>
            <a:r>
              <a:rPr spc="-5" dirty="0"/>
              <a:t>t</a:t>
            </a:r>
            <a:r>
              <a:rPr dirty="0"/>
              <a:t>i	</a:t>
            </a:r>
            <a:r>
              <a:rPr spc="-5" dirty="0"/>
              <a:t>/</a:t>
            </a:r>
            <a:r>
              <a:rPr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432335" y="1390835"/>
            <a:ext cx="4186403" cy="3976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6640" y="2307907"/>
            <a:ext cx="360108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procarioti </a:t>
            </a:r>
            <a:r>
              <a:rPr sz="2400" dirty="0">
                <a:latin typeface="Arial"/>
                <a:cs typeface="Arial"/>
              </a:rPr>
              <a:t>hanno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un’unica  molecola circolare di DNA  </a:t>
            </a:r>
            <a:r>
              <a:rPr sz="2400" spc="-5" dirty="0">
                <a:latin typeface="Arial"/>
                <a:cs typeface="Arial"/>
              </a:rPr>
              <a:t>ripiegata, detta  </a:t>
            </a:r>
            <a:r>
              <a:rPr sz="2400" b="1" spc="-5" dirty="0">
                <a:latin typeface="Arial"/>
                <a:cs typeface="Arial"/>
              </a:rPr>
              <a:t>cromosoma batterico</a:t>
            </a:r>
            <a:r>
              <a:rPr sz="2400" spc="-5" dirty="0">
                <a:latin typeface="Arial"/>
                <a:cs typeface="Arial"/>
              </a:rPr>
              <a:t>,  </a:t>
            </a:r>
            <a:r>
              <a:rPr sz="2400" dirty="0">
                <a:latin typeface="Arial"/>
                <a:cs typeface="Arial"/>
              </a:rPr>
              <a:t>che è </a:t>
            </a:r>
            <a:r>
              <a:rPr sz="2400" spc="-5" dirty="0">
                <a:latin typeface="Arial"/>
                <a:cs typeface="Arial"/>
              </a:rPr>
              <a:t>agganciata </a:t>
            </a:r>
            <a:r>
              <a:rPr sz="2400" dirty="0">
                <a:latin typeface="Arial"/>
                <a:cs typeface="Arial"/>
              </a:rPr>
              <a:t>alla  membrana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cellulare.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  <a:tabLst>
                <a:tab pos="1303020" algn="l"/>
                <a:tab pos="3533775" algn="l"/>
                <a:tab pos="5200015" algn="l"/>
                <a:tab pos="6019165" algn="l"/>
                <a:tab pos="8249920" algn="l"/>
              </a:tabLst>
            </a:pPr>
            <a:r>
              <a:rPr dirty="0"/>
              <a:t>2.</a:t>
            </a:r>
            <a:r>
              <a:rPr spc="-5" dirty="0"/>
              <a:t> </a:t>
            </a:r>
            <a:r>
              <a:rPr dirty="0"/>
              <a:t>La	scissione	binaria	nei	procario</a:t>
            </a:r>
            <a:r>
              <a:rPr spc="-5" dirty="0"/>
              <a:t>t</a:t>
            </a:r>
            <a:r>
              <a:rPr dirty="0"/>
              <a:t>i	</a:t>
            </a:r>
            <a:r>
              <a:rPr spc="-5" dirty="0"/>
              <a:t>/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5202" y="1949132"/>
            <a:ext cx="3567429" cy="2575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batteri </a:t>
            </a:r>
            <a:r>
              <a:rPr sz="2400" dirty="0">
                <a:latin typeface="Arial"/>
                <a:cs typeface="Arial"/>
              </a:rPr>
              <a:t>si dividono per  </a:t>
            </a:r>
            <a:r>
              <a:rPr sz="2400" b="1" spc="-5" dirty="0">
                <a:latin typeface="Arial"/>
                <a:cs typeface="Arial"/>
              </a:rPr>
              <a:t>scissione binaria</a:t>
            </a:r>
            <a:r>
              <a:rPr sz="2400" spc="-5" dirty="0">
                <a:latin typeface="Arial"/>
                <a:cs typeface="Arial"/>
              </a:rPr>
              <a:t>, una  forma </a:t>
            </a:r>
            <a:r>
              <a:rPr sz="2400" dirty="0">
                <a:latin typeface="Arial"/>
                <a:cs typeface="Arial"/>
              </a:rPr>
              <a:t>di riproduzione  </a:t>
            </a:r>
            <a:r>
              <a:rPr sz="2400" spc="-5" dirty="0">
                <a:latin typeface="Arial"/>
                <a:cs typeface="Arial"/>
              </a:rPr>
              <a:t>asessuata </a:t>
            </a:r>
            <a:r>
              <a:rPr sz="2400" dirty="0">
                <a:latin typeface="Arial"/>
                <a:cs typeface="Arial"/>
              </a:rPr>
              <a:t>che produce  due cellule con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patrimonio  genetico identico </a:t>
            </a:r>
            <a:r>
              <a:rPr sz="2400" dirty="0">
                <a:latin typeface="Arial"/>
                <a:cs typeface="Arial"/>
              </a:rPr>
              <a:t>a quella  originaria.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654" y="1376537"/>
            <a:ext cx="3990083" cy="4527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639381"/>
            <a:ext cx="4599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185" algn="l"/>
                <a:tab pos="2129790" algn="l"/>
              </a:tabLst>
            </a:pPr>
            <a:r>
              <a:rPr dirty="0"/>
              <a:t>3.</a:t>
            </a:r>
            <a:r>
              <a:rPr spc="-5" dirty="0"/>
              <a:t> Il	</a:t>
            </a:r>
            <a:r>
              <a:rPr dirty="0"/>
              <a:t>ciclo	cellulare</a:t>
            </a:r>
            <a:r>
              <a:rPr spc="-85" dirty="0"/>
              <a:t> </a:t>
            </a:r>
            <a:r>
              <a:rPr spc="-5" dirty="0"/>
              <a:t>/1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590" y="1661795"/>
            <a:ext cx="812355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Il </a:t>
            </a:r>
            <a:r>
              <a:rPr sz="2400" dirty="0">
                <a:latin typeface="Arial"/>
                <a:cs typeface="Arial"/>
              </a:rPr>
              <a:t>ciclo </a:t>
            </a:r>
            <a:r>
              <a:rPr sz="2400" spc="-5" dirty="0">
                <a:latin typeface="Arial"/>
                <a:cs typeface="Arial"/>
              </a:rPr>
              <a:t>vitale </a:t>
            </a:r>
            <a:r>
              <a:rPr sz="2400" dirty="0">
                <a:latin typeface="Arial"/>
                <a:cs typeface="Arial"/>
              </a:rPr>
              <a:t>di una cellula </a:t>
            </a:r>
            <a:r>
              <a:rPr sz="2400" spc="-5" dirty="0">
                <a:latin typeface="Arial"/>
                <a:cs typeface="Arial"/>
              </a:rPr>
              <a:t>somatica </a:t>
            </a:r>
            <a:r>
              <a:rPr sz="2400" dirty="0">
                <a:latin typeface="Arial"/>
                <a:cs typeface="Arial"/>
              </a:rPr>
              <a:t>è suddiviso 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interfase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b="1" dirty="0">
                <a:latin typeface="Arial"/>
                <a:cs typeface="Arial"/>
              </a:rPr>
              <a:t>fase</a:t>
            </a:r>
            <a:r>
              <a:rPr sz="2400" b="1" spc="-5" dirty="0">
                <a:latin typeface="Arial"/>
                <a:cs typeface="Arial"/>
              </a:rPr>
              <a:t> mitotica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L’interfase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comprende: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dirty="0">
                <a:latin typeface="Arial"/>
                <a:cs typeface="Arial"/>
              </a:rPr>
              <a:t>fase </a:t>
            </a:r>
            <a:r>
              <a:rPr sz="2400" b="1" spc="-5" dirty="0">
                <a:latin typeface="Arial"/>
                <a:cs typeface="Arial"/>
              </a:rPr>
              <a:t>G1 </a:t>
            </a:r>
            <a:r>
              <a:rPr sz="2400" dirty="0">
                <a:latin typeface="Arial"/>
                <a:cs typeface="Arial"/>
              </a:rPr>
              <a:t>di </a:t>
            </a:r>
            <a:r>
              <a:rPr sz="2400" spc="-5" dirty="0">
                <a:latin typeface="Arial"/>
                <a:cs typeface="Arial"/>
              </a:rPr>
              <a:t>crescita;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4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dirty="0">
                <a:latin typeface="Arial"/>
                <a:cs typeface="Arial"/>
              </a:rPr>
              <a:t>fase S</a:t>
            </a:r>
            <a:r>
              <a:rPr sz="2400" dirty="0">
                <a:latin typeface="Arial"/>
                <a:cs typeface="Arial"/>
              </a:rPr>
              <a:t>, in cui avviene la duplicazione del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4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dirty="0">
                <a:latin typeface="Arial"/>
                <a:cs typeface="Arial"/>
              </a:rPr>
              <a:t>fase </a:t>
            </a:r>
            <a:r>
              <a:rPr sz="2400" b="1" spc="-5" dirty="0">
                <a:latin typeface="Arial"/>
                <a:cs typeface="Arial"/>
              </a:rPr>
              <a:t>G2 </a:t>
            </a:r>
            <a:r>
              <a:rPr sz="2400" dirty="0">
                <a:latin typeface="Arial"/>
                <a:cs typeface="Arial"/>
              </a:rPr>
              <a:t>di preparazione alla</a:t>
            </a:r>
            <a:r>
              <a:rPr sz="2400" spc="-5" dirty="0">
                <a:latin typeface="Arial"/>
                <a:cs typeface="Arial"/>
              </a:rPr>
              <a:t> mitosi.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fase mitotica</a:t>
            </a:r>
            <a:r>
              <a:rPr sz="2400" dirty="0">
                <a:latin typeface="Arial"/>
                <a:cs typeface="Arial"/>
              </a:rPr>
              <a:t> comprende: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mitosi</a:t>
            </a:r>
            <a:r>
              <a:rPr sz="2400" spc="-5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citodieresi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410781"/>
            <a:ext cx="4599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185" algn="l"/>
                <a:tab pos="2129790" algn="l"/>
              </a:tabLst>
            </a:pPr>
            <a:r>
              <a:rPr dirty="0"/>
              <a:t>3.</a:t>
            </a:r>
            <a:r>
              <a:rPr spc="-5" dirty="0"/>
              <a:t> Il	</a:t>
            </a:r>
            <a:r>
              <a:rPr dirty="0"/>
              <a:t>ciclo	cellulare</a:t>
            </a:r>
            <a:r>
              <a:rPr spc="-85" dirty="0"/>
              <a:t> </a:t>
            </a:r>
            <a:r>
              <a:rPr spc="-5" dirty="0"/>
              <a:t>/2</a:t>
            </a:r>
          </a:p>
        </p:txBody>
      </p:sp>
      <p:sp>
        <p:nvSpPr>
          <p:cNvPr id="3" name="object 3"/>
          <p:cNvSpPr/>
          <p:nvPr/>
        </p:nvSpPr>
        <p:spPr>
          <a:xfrm>
            <a:off x="326347" y="1196975"/>
            <a:ext cx="8748617" cy="5027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9" y="283781"/>
            <a:ext cx="505206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  <a:tabLst>
                <a:tab pos="831215" algn="l"/>
                <a:tab pos="1283335" algn="l"/>
              </a:tabLst>
            </a:pPr>
            <a:r>
              <a:rPr dirty="0"/>
              <a:t>4.</a:t>
            </a:r>
            <a:r>
              <a:rPr spc="-5" dirty="0"/>
              <a:t> </a:t>
            </a:r>
            <a:r>
              <a:rPr dirty="0"/>
              <a:t>La	spiralizzazione  del	DNA </a:t>
            </a:r>
            <a:r>
              <a:rPr spc="-5" dirty="0"/>
              <a:t>eucariotico</a:t>
            </a:r>
            <a:r>
              <a:rPr spc="-270" dirty="0"/>
              <a:t> </a:t>
            </a:r>
            <a:r>
              <a:rPr spc="-5" dirty="0"/>
              <a:t>/1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590" y="2166620"/>
            <a:ext cx="3854450" cy="294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2400" spc="-5" dirty="0">
                <a:latin typeface="Arial"/>
                <a:cs typeface="Arial"/>
              </a:rPr>
              <a:t>Il </a:t>
            </a:r>
            <a:r>
              <a:rPr sz="2400" dirty="0">
                <a:latin typeface="Arial"/>
                <a:cs typeface="Arial"/>
              </a:rPr>
              <a:t>DNA </a:t>
            </a:r>
            <a:r>
              <a:rPr sz="2400" spc="-5" dirty="0">
                <a:latin typeface="Arial"/>
                <a:cs typeface="Arial"/>
              </a:rPr>
              <a:t>eucariotico </a:t>
            </a:r>
            <a:r>
              <a:rPr sz="2400" dirty="0">
                <a:latin typeface="Arial"/>
                <a:cs typeface="Arial"/>
              </a:rPr>
              <a:t>è  </a:t>
            </a:r>
            <a:r>
              <a:rPr sz="2400" b="1" spc="-5" dirty="0">
                <a:latin typeface="Arial"/>
                <a:cs typeface="Arial"/>
              </a:rPr>
              <a:t>spiralizzato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cioè è </a:t>
            </a:r>
            <a:r>
              <a:rPr sz="2400" spc="-5" dirty="0">
                <a:latin typeface="Arial"/>
                <a:cs typeface="Arial"/>
              </a:rPr>
              <a:t>avvolto  intorno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proteine chiamate  </a:t>
            </a:r>
            <a:r>
              <a:rPr sz="2400" b="1" spc="-5" dirty="0">
                <a:latin typeface="Arial"/>
                <a:cs typeface="Arial"/>
              </a:rPr>
              <a:t>istoni </a:t>
            </a:r>
            <a:r>
              <a:rPr sz="2400" dirty="0">
                <a:latin typeface="Arial"/>
                <a:cs typeface="Arial"/>
              </a:rPr>
              <a:t>come un </a:t>
            </a:r>
            <a:r>
              <a:rPr sz="2400" spc="-5" dirty="0">
                <a:latin typeface="Arial"/>
                <a:cs typeface="Arial"/>
              </a:rPr>
              <a:t>filo attorno </a:t>
            </a:r>
            <a:r>
              <a:rPr sz="2400" dirty="0">
                <a:latin typeface="Arial"/>
                <a:cs typeface="Arial"/>
              </a:rPr>
              <a:t>a  un </a:t>
            </a:r>
            <a:r>
              <a:rPr sz="2400" spc="-5" dirty="0">
                <a:latin typeface="Arial"/>
                <a:cs typeface="Arial"/>
              </a:rPr>
              <a:t>rocchetto, </a:t>
            </a:r>
            <a:r>
              <a:rPr sz="2400" dirty="0">
                <a:latin typeface="Arial"/>
                <a:cs typeface="Arial"/>
              </a:rPr>
              <a:t>poi è  </a:t>
            </a:r>
            <a:r>
              <a:rPr sz="2400" spc="-5" dirty="0">
                <a:latin typeface="Arial"/>
                <a:cs typeface="Arial"/>
              </a:rPr>
              <a:t>ulteriormente impacchettato  </a:t>
            </a:r>
            <a:r>
              <a:rPr sz="2400" dirty="0">
                <a:latin typeface="Arial"/>
                <a:cs typeface="Arial"/>
              </a:rPr>
              <a:t>in modo da occupare meno  spazio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possibile.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5986" y="1824486"/>
            <a:ext cx="3251688" cy="414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27" y="4362132"/>
            <a:ext cx="7785100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cromatina </a:t>
            </a:r>
            <a:r>
              <a:rPr sz="2400" dirty="0">
                <a:latin typeface="Arial"/>
                <a:cs typeface="Arial"/>
              </a:rPr>
              <a:t>è </a:t>
            </a:r>
            <a:r>
              <a:rPr sz="2400" spc="-5" dirty="0">
                <a:latin typeface="Arial"/>
                <a:cs typeface="Arial"/>
              </a:rPr>
              <a:t>formata </a:t>
            </a:r>
            <a:r>
              <a:rPr sz="2400" dirty="0">
                <a:latin typeface="Arial"/>
                <a:cs typeface="Arial"/>
              </a:rPr>
              <a:t>da cromosomi poco </a:t>
            </a:r>
            <a:r>
              <a:rPr sz="2400" spc="-5" dirty="0">
                <a:latin typeface="Arial"/>
                <a:cs typeface="Arial"/>
              </a:rPr>
              <a:t>spiralizzati </a:t>
            </a:r>
            <a:r>
              <a:rPr sz="2400" dirty="0">
                <a:latin typeface="Arial"/>
                <a:cs typeface="Arial"/>
              </a:rPr>
              <a:t>e  non riconoscibili. </a:t>
            </a:r>
            <a:r>
              <a:rPr sz="2400" spc="-5" dirty="0">
                <a:latin typeface="Arial"/>
                <a:cs typeface="Arial"/>
              </a:rPr>
              <a:t>Ogni </a:t>
            </a:r>
            <a:r>
              <a:rPr sz="2400" b="1" dirty="0">
                <a:latin typeface="Arial"/>
                <a:cs typeface="Arial"/>
              </a:rPr>
              <a:t>cromosoma </a:t>
            </a:r>
            <a:r>
              <a:rPr sz="2400" dirty="0">
                <a:latin typeface="Arial"/>
                <a:cs typeface="Arial"/>
              </a:rPr>
              <a:t>è </a:t>
            </a:r>
            <a:r>
              <a:rPr sz="2400" spc="-5" dirty="0">
                <a:latin typeface="Arial"/>
                <a:cs typeface="Arial"/>
              </a:rPr>
              <a:t>formato </a:t>
            </a:r>
            <a:r>
              <a:rPr sz="2400" dirty="0">
                <a:latin typeface="Arial"/>
                <a:cs typeface="Arial"/>
              </a:rPr>
              <a:t>da un solo  </a:t>
            </a:r>
            <a:r>
              <a:rPr sz="2400" b="1" spc="-5" dirty="0">
                <a:latin typeface="Arial"/>
                <a:cs typeface="Arial"/>
              </a:rPr>
              <a:t>cromatidio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cioè da una molecola di DNA nella </a:t>
            </a:r>
            <a:r>
              <a:rPr sz="2400" spc="-5" dirty="0">
                <a:latin typeface="Arial"/>
                <a:cs typeface="Arial"/>
              </a:rPr>
              <a:t>fase G1;  </a:t>
            </a:r>
            <a:r>
              <a:rPr sz="2400" dirty="0">
                <a:latin typeface="Arial"/>
                <a:cs typeface="Arial"/>
              </a:rPr>
              <a:t>dopo la </a:t>
            </a:r>
            <a:r>
              <a:rPr sz="2400" spc="-5" dirty="0">
                <a:latin typeface="Arial"/>
                <a:cs typeface="Arial"/>
              </a:rPr>
              <a:t>fase </a:t>
            </a:r>
            <a:r>
              <a:rPr sz="2400" dirty="0">
                <a:latin typeface="Arial"/>
                <a:cs typeface="Arial"/>
              </a:rPr>
              <a:t>S è </a:t>
            </a:r>
            <a:r>
              <a:rPr sz="2400" spc="-5" dirty="0">
                <a:latin typeface="Arial"/>
                <a:cs typeface="Arial"/>
              </a:rPr>
              <a:t>formato </a:t>
            </a:r>
            <a:r>
              <a:rPr sz="2400" dirty="0">
                <a:latin typeface="Arial"/>
                <a:cs typeface="Arial"/>
              </a:rPr>
              <a:t>da due </a:t>
            </a:r>
            <a:r>
              <a:rPr sz="2400" spc="-5" dirty="0">
                <a:latin typeface="Arial"/>
                <a:cs typeface="Arial"/>
              </a:rPr>
              <a:t>cromatidi fratelli, </a:t>
            </a:r>
            <a:r>
              <a:rPr sz="2400" dirty="0">
                <a:latin typeface="Arial"/>
                <a:cs typeface="Arial"/>
              </a:rPr>
              <a:t>cioè da  due molecole </a:t>
            </a:r>
            <a:r>
              <a:rPr sz="2400" spc="-5" dirty="0">
                <a:latin typeface="Arial"/>
                <a:cs typeface="Arial"/>
              </a:rPr>
              <a:t>identiche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DNA.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7" y="2139950"/>
            <a:ext cx="1308100" cy="168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0037" y="2060575"/>
            <a:ext cx="1701800" cy="166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5662" y="2419350"/>
            <a:ext cx="901699" cy="88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1350" y="2463800"/>
            <a:ext cx="380999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974850" y="2487612"/>
            <a:ext cx="586105" cy="154305"/>
            <a:chOff x="1974850" y="2487612"/>
            <a:chExt cx="586105" cy="154305"/>
          </a:xfrm>
        </p:grpSpPr>
        <p:sp>
          <p:nvSpPr>
            <p:cNvPr id="8" name="object 8"/>
            <p:cNvSpPr/>
            <p:nvPr/>
          </p:nvSpPr>
          <p:spPr>
            <a:xfrm>
              <a:off x="1979612" y="2492374"/>
              <a:ext cx="576580" cy="144780"/>
            </a:xfrm>
            <a:custGeom>
              <a:avLst/>
              <a:gdLst/>
              <a:ahLst/>
              <a:cxnLst/>
              <a:rect l="l" t="t" r="r" b="b"/>
              <a:pathLst>
                <a:path w="576580" h="144780">
                  <a:moveTo>
                    <a:pt x="504228" y="0"/>
                  </a:moveTo>
                  <a:lnTo>
                    <a:pt x="504228" y="36118"/>
                  </a:lnTo>
                  <a:lnTo>
                    <a:pt x="0" y="36118"/>
                  </a:lnTo>
                  <a:lnTo>
                    <a:pt x="0" y="108343"/>
                  </a:lnTo>
                  <a:lnTo>
                    <a:pt x="504228" y="108343"/>
                  </a:lnTo>
                  <a:lnTo>
                    <a:pt x="504228" y="144462"/>
                  </a:lnTo>
                  <a:lnTo>
                    <a:pt x="576262" y="72237"/>
                  </a:lnTo>
                  <a:lnTo>
                    <a:pt x="504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9612" y="2492375"/>
              <a:ext cx="576580" cy="144780"/>
            </a:xfrm>
            <a:custGeom>
              <a:avLst/>
              <a:gdLst/>
              <a:ahLst/>
              <a:cxnLst/>
              <a:rect l="l" t="t" r="r" b="b"/>
              <a:pathLst>
                <a:path w="576580" h="144780">
                  <a:moveTo>
                    <a:pt x="0" y="36115"/>
                  </a:moveTo>
                  <a:lnTo>
                    <a:pt x="504229" y="36115"/>
                  </a:lnTo>
                  <a:lnTo>
                    <a:pt x="504229" y="0"/>
                  </a:lnTo>
                  <a:lnTo>
                    <a:pt x="576261" y="72232"/>
                  </a:lnTo>
                  <a:lnTo>
                    <a:pt x="504229" y="144462"/>
                  </a:lnTo>
                  <a:lnTo>
                    <a:pt x="504229" y="108346"/>
                  </a:lnTo>
                  <a:lnTo>
                    <a:pt x="0" y="108346"/>
                  </a:lnTo>
                  <a:lnTo>
                    <a:pt x="0" y="361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99037" y="2487612"/>
            <a:ext cx="586105" cy="154305"/>
            <a:chOff x="4999037" y="2487612"/>
            <a:chExt cx="586105" cy="154305"/>
          </a:xfrm>
        </p:grpSpPr>
        <p:sp>
          <p:nvSpPr>
            <p:cNvPr id="11" name="object 11"/>
            <p:cNvSpPr/>
            <p:nvPr/>
          </p:nvSpPr>
          <p:spPr>
            <a:xfrm>
              <a:off x="5003800" y="2492374"/>
              <a:ext cx="576580" cy="144780"/>
            </a:xfrm>
            <a:custGeom>
              <a:avLst/>
              <a:gdLst/>
              <a:ahLst/>
              <a:cxnLst/>
              <a:rect l="l" t="t" r="r" b="b"/>
              <a:pathLst>
                <a:path w="576579" h="144780">
                  <a:moveTo>
                    <a:pt x="504228" y="0"/>
                  </a:moveTo>
                  <a:lnTo>
                    <a:pt x="504228" y="36118"/>
                  </a:lnTo>
                  <a:lnTo>
                    <a:pt x="0" y="36118"/>
                  </a:lnTo>
                  <a:lnTo>
                    <a:pt x="0" y="108343"/>
                  </a:lnTo>
                  <a:lnTo>
                    <a:pt x="504228" y="108343"/>
                  </a:lnTo>
                  <a:lnTo>
                    <a:pt x="504228" y="144462"/>
                  </a:lnTo>
                  <a:lnTo>
                    <a:pt x="576262" y="72237"/>
                  </a:lnTo>
                  <a:lnTo>
                    <a:pt x="504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3799" y="2492375"/>
              <a:ext cx="576580" cy="144780"/>
            </a:xfrm>
            <a:custGeom>
              <a:avLst/>
              <a:gdLst/>
              <a:ahLst/>
              <a:cxnLst/>
              <a:rect l="l" t="t" r="r" b="b"/>
              <a:pathLst>
                <a:path w="576579" h="144780">
                  <a:moveTo>
                    <a:pt x="0" y="36115"/>
                  </a:moveTo>
                  <a:lnTo>
                    <a:pt x="504228" y="36115"/>
                  </a:lnTo>
                  <a:lnTo>
                    <a:pt x="504228" y="0"/>
                  </a:lnTo>
                  <a:lnTo>
                    <a:pt x="576262" y="72232"/>
                  </a:lnTo>
                  <a:lnTo>
                    <a:pt x="504228" y="144462"/>
                  </a:lnTo>
                  <a:lnTo>
                    <a:pt x="504228" y="108346"/>
                  </a:lnTo>
                  <a:lnTo>
                    <a:pt x="0" y="108346"/>
                  </a:lnTo>
                  <a:lnTo>
                    <a:pt x="0" y="361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231062" y="2487612"/>
            <a:ext cx="586105" cy="154305"/>
            <a:chOff x="7231062" y="2487612"/>
            <a:chExt cx="586105" cy="154305"/>
          </a:xfrm>
        </p:grpSpPr>
        <p:sp>
          <p:nvSpPr>
            <p:cNvPr id="14" name="object 14"/>
            <p:cNvSpPr/>
            <p:nvPr/>
          </p:nvSpPr>
          <p:spPr>
            <a:xfrm>
              <a:off x="7235825" y="2492374"/>
              <a:ext cx="576580" cy="144780"/>
            </a:xfrm>
            <a:custGeom>
              <a:avLst/>
              <a:gdLst/>
              <a:ahLst/>
              <a:cxnLst/>
              <a:rect l="l" t="t" r="r" b="b"/>
              <a:pathLst>
                <a:path w="576579" h="144780">
                  <a:moveTo>
                    <a:pt x="504228" y="0"/>
                  </a:moveTo>
                  <a:lnTo>
                    <a:pt x="504228" y="36118"/>
                  </a:lnTo>
                  <a:lnTo>
                    <a:pt x="0" y="36118"/>
                  </a:lnTo>
                  <a:lnTo>
                    <a:pt x="0" y="108343"/>
                  </a:lnTo>
                  <a:lnTo>
                    <a:pt x="504228" y="108343"/>
                  </a:lnTo>
                  <a:lnTo>
                    <a:pt x="504228" y="144462"/>
                  </a:lnTo>
                  <a:lnTo>
                    <a:pt x="576262" y="72237"/>
                  </a:lnTo>
                  <a:lnTo>
                    <a:pt x="504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5824" y="2492375"/>
              <a:ext cx="576580" cy="144780"/>
            </a:xfrm>
            <a:custGeom>
              <a:avLst/>
              <a:gdLst/>
              <a:ahLst/>
              <a:cxnLst/>
              <a:rect l="l" t="t" r="r" b="b"/>
              <a:pathLst>
                <a:path w="576579" h="144780">
                  <a:moveTo>
                    <a:pt x="0" y="36115"/>
                  </a:moveTo>
                  <a:lnTo>
                    <a:pt x="504228" y="36115"/>
                  </a:lnTo>
                  <a:lnTo>
                    <a:pt x="504228" y="0"/>
                  </a:lnTo>
                  <a:lnTo>
                    <a:pt x="576262" y="72232"/>
                  </a:lnTo>
                  <a:lnTo>
                    <a:pt x="504228" y="144462"/>
                  </a:lnTo>
                  <a:lnTo>
                    <a:pt x="504228" y="108346"/>
                  </a:lnTo>
                  <a:lnTo>
                    <a:pt x="0" y="108346"/>
                  </a:lnTo>
                  <a:lnTo>
                    <a:pt x="0" y="361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97989" y="1877695"/>
            <a:ext cx="133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Replicazione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Jay Phelan, Maria </a:t>
            </a:r>
            <a:r>
              <a:rPr spc="-5" dirty="0"/>
              <a:t>Cristina </a:t>
            </a:r>
            <a:r>
              <a:rPr dirty="0"/>
              <a:t>Pignocchino, </a:t>
            </a:r>
            <a:r>
              <a:rPr i="1" dirty="0">
                <a:latin typeface="Arial"/>
                <a:cs typeface="Arial"/>
              </a:rPr>
              <a:t>Scopriamo la biologia </a:t>
            </a:r>
            <a:r>
              <a:rPr dirty="0"/>
              <a:t>© Zanichelli editore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9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579302" y="1877695"/>
            <a:ext cx="156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Spiralizzazione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92869" y="283781"/>
            <a:ext cx="505206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  <a:tabLst>
                <a:tab pos="831215" algn="l"/>
                <a:tab pos="1283335" algn="l"/>
              </a:tabLst>
            </a:pPr>
            <a:r>
              <a:rPr dirty="0"/>
              <a:t>4.</a:t>
            </a:r>
            <a:r>
              <a:rPr spc="-5" dirty="0"/>
              <a:t> </a:t>
            </a:r>
            <a:r>
              <a:rPr dirty="0"/>
              <a:t>La	spiralizzazione  del	DNA </a:t>
            </a:r>
            <a:r>
              <a:rPr spc="-5" dirty="0"/>
              <a:t>eucariotico</a:t>
            </a:r>
            <a:r>
              <a:rPr spc="-270" dirty="0"/>
              <a:t> </a:t>
            </a:r>
            <a:r>
              <a:rPr spc="-5" dirty="0"/>
              <a:t>/2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1272</Words>
  <Application>Microsoft Office PowerPoint</Application>
  <PresentationFormat>Presentazione su schermo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Diapositiva 1</vt:lpstr>
      <vt:lpstr>1. La divisione cellulare /1</vt:lpstr>
      <vt:lpstr>1. La divisione cellulare /2</vt:lpstr>
      <vt:lpstr>2. La scissione binaria nei procarioti /1</vt:lpstr>
      <vt:lpstr>2. La scissione binaria nei procarioti /2</vt:lpstr>
      <vt:lpstr>3. Il ciclo cellulare /1</vt:lpstr>
      <vt:lpstr>3. Il ciclo cellulare /2</vt:lpstr>
      <vt:lpstr>4. La spiralizzazione  del DNA eucariotico /1</vt:lpstr>
      <vt:lpstr>4. La spiralizzazione  del DNA eucariotico /2</vt:lpstr>
      <vt:lpstr>5. La mitosi e la citodieresi /1</vt:lpstr>
      <vt:lpstr>5. La mitosi e la citodieresi /2</vt:lpstr>
      <vt:lpstr>5. La mitosi e la citodieresi /3</vt:lpstr>
      <vt:lpstr>6. Le funzioni della mitosi</vt:lpstr>
      <vt:lpstr>7. La riproduzione sessuata:  meiosi e fecondazione</vt:lpstr>
      <vt:lpstr>Diapositiva 15</vt:lpstr>
      <vt:lpstr>Diapositiva 16</vt:lpstr>
      <vt:lpstr>9. La meiosi comporta due divisioni</vt:lpstr>
      <vt:lpstr>10. Le fasi della meiosi I</vt:lpstr>
      <vt:lpstr>10. Le fasi della meiosi I</vt:lpstr>
      <vt:lpstr>11. Le fasi della meiosi II</vt:lpstr>
      <vt:lpstr>11. Le fasi della meiosi II</vt:lpstr>
      <vt:lpstr>12. Il risultato della meiosi:  ogni gamete è unico</vt:lpstr>
      <vt:lpstr>13. La riproduzione sessuata  genera variabilità</vt:lpstr>
      <vt:lpstr>14. Il cariotipo e la determinazione  del sesso /1</vt:lpstr>
      <vt:lpstr>14. Il cariotipo e la determinazione  del sesso /2</vt:lpstr>
      <vt:lpstr>15. Le anomalie del cariotipo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Master</cp:lastModifiedBy>
  <cp:revision>1</cp:revision>
  <dcterms:created xsi:type="dcterms:W3CDTF">2020-08-28T09:45:14Z</dcterms:created>
  <dcterms:modified xsi:type="dcterms:W3CDTF">2020-08-28T14:25:35Z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2020-08-28T00:00:00Z</vt:filetime>
  </property>
</Properties>
</file>